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4"/>
  </p:notesMasterIdLst>
  <p:sldIdLst>
    <p:sldId id="256" r:id="rId2"/>
    <p:sldId id="257" r:id="rId3"/>
    <p:sldId id="258" r:id="rId4"/>
    <p:sldId id="259" r:id="rId5"/>
    <p:sldId id="260" r:id="rId6"/>
    <p:sldId id="264" r:id="rId7"/>
    <p:sldId id="261" r:id="rId8"/>
    <p:sldId id="262" r:id="rId9"/>
    <p:sldId id="268" r:id="rId10"/>
    <p:sldId id="276" r:id="rId11"/>
    <p:sldId id="263" r:id="rId12"/>
    <p:sldId id="277" r:id="rId13"/>
    <p:sldId id="265" r:id="rId14"/>
    <p:sldId id="273" r:id="rId15"/>
    <p:sldId id="266" r:id="rId16"/>
    <p:sldId id="267" r:id="rId17"/>
    <p:sldId id="269" r:id="rId18"/>
    <p:sldId id="270" r:id="rId19"/>
    <p:sldId id="272" r:id="rId20"/>
    <p:sldId id="274" r:id="rId21"/>
    <p:sldId id="275" r:id="rId22"/>
    <p:sldId id="27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62443"/>
  </p:normalViewPr>
  <p:slideViewPr>
    <p:cSldViewPr snapToGrid="0" snapToObjects="1">
      <p:cViewPr varScale="1">
        <p:scale>
          <a:sx n="69" d="100"/>
          <a:sy n="69" d="100"/>
        </p:scale>
        <p:origin x="103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61DE5A-3D46-7844-98B1-2CA65DCABB88}" type="datetimeFigureOut">
              <a:rPr lang="en-US" smtClean="0"/>
              <a:t>2/22/20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17FF33-A921-6946-90D4-A901378DD1A8}" type="slidenum">
              <a:rPr lang="en-US" smtClean="0"/>
              <a:t>‹#›</a:t>
            </a:fld>
            <a:endParaRPr lang="en-US"/>
          </a:p>
        </p:txBody>
      </p:sp>
    </p:spTree>
    <p:extLst>
      <p:ext uri="{BB962C8B-B14F-4D97-AF65-F5344CB8AC3E}">
        <p14:creationId xmlns:p14="http://schemas.microsoft.com/office/powerpoint/2010/main" val="1408329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austlii.edu.au/cgi-bin/viewdoc/au/legis/nsw/consol_reg/ucpr2005305/"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public-api.wordpress.com/bar/?stat=groovemails-events&amp;bin=wpcom_email_click&amp;redirect_to=https%3A%2F%2Fbillmaddens.wordpress.com%2F2020%2F02%2F14%2Fmedical-expert-ordered-to-pay-defendants-costs%2F&amp;sr=1&amp;signature=8c52069ab3421367e31c6747bf79e53b&amp;user=5706828868b0ad5d3241f3d02e33de0b&amp;_e=eyJlcnJvciI6bnVsbCwiYmxvZ19pZCI6MzkwNDkwMzIsImJsb2dfbGFuZyI6ImVuIiwic2l0ZV9pZF9sYWJlbCI6IndwY29tIiwiZW1haWxfbmFtZSI6ImVtYWlsX3N1YnNjcmlwdGlvbiIsIl91dCI6ImFub24iLCJfdWkiOiI1NzA2ODI4ODY4YjBhZDVkMzI0MWYzZDAyZTMzZGUwYiIsImVtYWlsX2lkIjoiMWI1MjhkMWI1N2NhZDFhZjQ1NWJmOTY2MWYxMGE3YTMiLCJkYXRlX3NlbnQiOiIyMDIwLTAyLTEzIiwiZG9tYWluIjoiYmlsbG1hZGRlbnMud29yZHByZXNzLmNvbSIsImZyZXF1ZW5jeSI6IjAiLCJkaWdlc3QiOiIwIiwiaGFzX2h0bWwiOiIxIiwibG9jYWxlIjoiZW4iLCJhbmNob3JfdGV4dCI6Ik1lZGljYWwgZXhwZXJ0IG9yZGVyZWQgdG8gcGF5IGRlZmVuZGFudHNcdTAwYTBjb3N0cyIsIl9kciI6bnVsbCwiX2RsIjoiXC9yZXN0XC92MS4yXC9zaXRlc1wvMzkwNDkwMzJcL3Bvc3RzXC8xNDA2OT9odHRwX2VudmVsb3BlPTEmY29udGV4dD1lZGl0IiwiX2VuIjoid3Bjb21fZW1haWxfY2xpY2siLCJfdHMiOjE1ODE2MjY1NTcxNzUsImJyb3dzZXJfdHlwZSI6InBocC1hZ2VudCIsIl9hdWEiOiJ3cGNvbS10cmFja3MtY2xpZW50LXYwLjMiLCJfdWwiOm51bGwsImJsb2dfdHoiOiIxMCIsInVzZXJfbGFuZyI6bnVsbH0&amp;_z=z"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www.civillitigationbrief.com/wp-content/uploads/2020/02/Thimmaya-v-Lancashire-NHS-Trust-Foundation-v-Mr-Jamil-Approved-Judgment.pdf" TargetMode="External"/><Relationship Id="rId4" Type="http://schemas.openxmlformats.org/officeDocument/2006/relationships/hyperlink" Target="https://public-api.wordpress.com/bar/?stat=groovemails-events&amp;bin=wpcom_email_click&amp;redirect_to=https%3A%2F%2Fbillmaddens.wordpress.com%2Fauthor%2Fwjmadden%2F&amp;sr=1&amp;signature=e57814614c751d54327c9fa964b8c51f&amp;user=5706828868b0ad5d3241f3d02e33de0b&amp;_e=eyJlcnJvciI6bnVsbCwiYmxvZ19pZCI6MzkwNDkwMzIsImJsb2dfbGFuZyI6ImVuIiwic2l0ZV9pZF9sYWJlbCI6IndwY29tIiwiZW1haWxfbmFtZSI6ImVtYWlsX3N1YnNjcmlwdGlvbiIsIl91dCI6ImFub24iLCJfdWkiOiI1NzA2ODI4ODY4YjBhZDVkMzI0MWYzZDAyZTMzZGUwYiIsImVtYWlsX2lkIjoiMWI1MjhkMWI1N2NhZDFhZjQ1NWJmOTY2MWYxMGE3YTMiLCJkYXRlX3NlbnQiOiIyMDIwLTAyLTEzIiwiZG9tYWluIjoiYmlsbG1hZGRlbnMud29yZHByZXNzLmNvbSIsImZyZXF1ZW5jeSI6IjAiLCJkaWdlc3QiOiIwIiwiaGFzX2h0bWwiOiIxIiwibG9jYWxlIjoiZW4iLCJhbmNob3JfdGV4dCI6IndqbWFkZGVuIiwiX2RyIjpudWxsLCJfZGwiOiJcL3Jlc3RcL3YxLjJcL3NpdGVzXC8zOTA0OTAzMlwvcG9zdHNcLzE0MDY5P2h0dHBfZW52ZWxvcGU9MSZjb250ZXh0PWVkaXQiLCJfZW4iOiJ3cGNvbV9lbWFpbF9jbGljayIsIl90cyI6MTU4MTYyNjU1NzE3NSwiYnJvd3Nlcl90eXBlIjoicGhwLWFnZW50IiwiX2F1YSI6IndwY29tLXRyYWNrcy1jbGllbnQtdjAuMyIsIl91bCI6bnVsbCwiYmxvZ190eiI6IjEwIiwidXNlcl9sYW5nIjpudWxsfQ=&amp;_z=z"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There's no question the objectives of a joint expert report are sound, but too often the outcome can be bad and that is often because the processes are bad. </a:t>
            </a:r>
          </a:p>
          <a:p>
            <a:endParaRPr lang="en-AU" sz="1200" b="0" i="0" u="none" strike="noStrike" kern="1200" dirty="0">
              <a:solidFill>
                <a:schemeClr val="tx1"/>
              </a:solidFill>
              <a:effectLst/>
              <a:latin typeface="+mn-lt"/>
              <a:ea typeface="+mn-ea"/>
              <a:cs typeface="+mn-cs"/>
            </a:endParaRPr>
          </a:p>
          <a:p>
            <a:r>
              <a:rPr lang="en-AU" sz="1200" b="0" i="0" u="none" strike="noStrike" kern="1200" dirty="0">
                <a:solidFill>
                  <a:schemeClr val="tx1"/>
                </a:solidFill>
                <a:effectLst/>
                <a:latin typeface="+mn-lt"/>
                <a:ea typeface="+mn-ea"/>
                <a:cs typeface="+mn-cs"/>
              </a:rPr>
              <a:t>The problem for practitioners is that because you aren't present at conclaves, you don't get to see why the process has failed. </a:t>
            </a:r>
          </a:p>
          <a:p>
            <a:endParaRPr lang="en-AU" sz="1200" b="0" i="0" u="none" strike="noStrike" kern="1200" dirty="0">
              <a:solidFill>
                <a:schemeClr val="tx1"/>
              </a:solidFill>
              <a:effectLst/>
              <a:latin typeface="+mn-lt"/>
              <a:ea typeface="+mn-ea"/>
              <a:cs typeface="+mn-cs"/>
            </a:endParaRPr>
          </a:p>
          <a:p>
            <a:r>
              <a:rPr lang="en-AU" sz="1200" b="0" i="0" u="none" strike="noStrike" kern="1200" dirty="0">
                <a:solidFill>
                  <a:schemeClr val="tx1"/>
                </a:solidFill>
                <a:effectLst/>
                <a:latin typeface="+mn-lt"/>
                <a:ea typeface="+mn-ea"/>
                <a:cs typeface="+mn-cs"/>
              </a:rPr>
              <a:t>As facilitators we have observed the processes leading up to the conclave, the conclave itself and what happens afterwards. </a:t>
            </a:r>
          </a:p>
          <a:p>
            <a:endParaRPr lang="en-AU" sz="1200" b="0" i="0" u="none" strike="noStrike" kern="1200" dirty="0">
              <a:solidFill>
                <a:schemeClr val="tx1"/>
              </a:solidFill>
              <a:effectLst/>
              <a:latin typeface="+mn-lt"/>
              <a:ea typeface="+mn-ea"/>
              <a:cs typeface="+mn-cs"/>
            </a:endParaRPr>
          </a:p>
          <a:p>
            <a:r>
              <a:rPr lang="en-AU" sz="1200" b="0" i="0" u="none" strike="noStrike" kern="1200" dirty="0">
                <a:solidFill>
                  <a:schemeClr val="tx1"/>
                </a:solidFill>
                <a:effectLst/>
                <a:latin typeface="+mn-lt"/>
                <a:ea typeface="+mn-ea"/>
                <a:cs typeface="+mn-cs"/>
              </a:rPr>
              <a:t>One thing we can say from experience, is that a proportion of our profession do not take the process seriously. So if you have prepared well for the conclave, and your expert is well briefed and prepared, you may already be ahead of your opponent.  </a:t>
            </a:r>
          </a:p>
          <a:p>
            <a:endParaRPr lang="en-AU" sz="1200" b="0" i="0" u="none" strike="noStrike" kern="1200" dirty="0">
              <a:solidFill>
                <a:schemeClr val="tx1"/>
              </a:solidFill>
              <a:effectLst/>
              <a:latin typeface="+mn-lt"/>
              <a:ea typeface="+mn-ea"/>
              <a:cs typeface="+mn-cs"/>
            </a:endParaRPr>
          </a:p>
          <a:p>
            <a:r>
              <a:rPr lang="en-AU" sz="1200" b="0" i="0" u="none" strike="noStrike" kern="1200" dirty="0">
                <a:solidFill>
                  <a:schemeClr val="tx1"/>
                </a:solidFill>
                <a:effectLst/>
                <a:latin typeface="+mn-lt"/>
                <a:ea typeface="+mn-ea"/>
                <a:cs typeface="+mn-cs"/>
              </a:rPr>
              <a:t>The joint expert report can make or break your case. So take it seriously, prepare well and early.</a:t>
            </a:r>
            <a:endParaRPr lang="en-US" dirty="0"/>
          </a:p>
        </p:txBody>
      </p:sp>
      <p:sp>
        <p:nvSpPr>
          <p:cNvPr id="4" name="Slide Number Placeholder 3"/>
          <p:cNvSpPr>
            <a:spLocks noGrp="1"/>
          </p:cNvSpPr>
          <p:nvPr>
            <p:ph type="sldNum" sz="quarter" idx="5"/>
          </p:nvPr>
        </p:nvSpPr>
        <p:spPr/>
        <p:txBody>
          <a:bodyPr/>
          <a:lstStyle/>
          <a:p>
            <a:fld id="{0C17FF33-A921-6946-90D4-A901378DD1A8}" type="slidenum">
              <a:rPr lang="en-US" smtClean="0"/>
              <a:t>1</a:t>
            </a:fld>
            <a:endParaRPr lang="en-US"/>
          </a:p>
        </p:txBody>
      </p:sp>
    </p:spTree>
    <p:extLst>
      <p:ext uri="{BB962C8B-B14F-4D97-AF65-F5344CB8AC3E}">
        <p14:creationId xmlns:p14="http://schemas.microsoft.com/office/powerpoint/2010/main" val="1487822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17FF33-A921-6946-90D4-A901378DD1A8}" type="slidenum">
              <a:rPr lang="en-US" smtClean="0"/>
              <a:t>10</a:t>
            </a:fld>
            <a:endParaRPr lang="en-US"/>
          </a:p>
        </p:txBody>
      </p:sp>
    </p:spTree>
    <p:extLst>
      <p:ext uri="{BB962C8B-B14F-4D97-AF65-F5344CB8AC3E}">
        <p14:creationId xmlns:p14="http://schemas.microsoft.com/office/powerpoint/2010/main" val="2579203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17FF33-A921-6946-90D4-A901378DD1A8}" type="slidenum">
              <a:rPr lang="en-US" smtClean="0"/>
              <a:t>11</a:t>
            </a:fld>
            <a:endParaRPr lang="en-US"/>
          </a:p>
        </p:txBody>
      </p:sp>
    </p:spTree>
    <p:extLst>
      <p:ext uri="{BB962C8B-B14F-4D97-AF65-F5344CB8AC3E}">
        <p14:creationId xmlns:p14="http://schemas.microsoft.com/office/powerpoint/2010/main" val="454712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17FF33-A921-6946-90D4-A901378DD1A8}" type="slidenum">
              <a:rPr lang="en-US" smtClean="0"/>
              <a:t>12</a:t>
            </a:fld>
            <a:endParaRPr lang="en-US"/>
          </a:p>
        </p:txBody>
      </p:sp>
    </p:spTree>
    <p:extLst>
      <p:ext uri="{BB962C8B-B14F-4D97-AF65-F5344CB8AC3E}">
        <p14:creationId xmlns:p14="http://schemas.microsoft.com/office/powerpoint/2010/main" val="2528463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17FF33-A921-6946-90D4-A901378DD1A8}" type="slidenum">
              <a:rPr lang="en-US" smtClean="0"/>
              <a:t>13</a:t>
            </a:fld>
            <a:endParaRPr lang="en-US"/>
          </a:p>
        </p:txBody>
      </p:sp>
    </p:spTree>
    <p:extLst>
      <p:ext uri="{BB962C8B-B14F-4D97-AF65-F5344CB8AC3E}">
        <p14:creationId xmlns:p14="http://schemas.microsoft.com/office/powerpoint/2010/main" val="116784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17FF33-A921-6946-90D4-A901378DD1A8}" type="slidenum">
              <a:rPr lang="en-US" smtClean="0"/>
              <a:t>14</a:t>
            </a:fld>
            <a:endParaRPr lang="en-US"/>
          </a:p>
        </p:txBody>
      </p:sp>
    </p:spTree>
    <p:extLst>
      <p:ext uri="{BB962C8B-B14F-4D97-AF65-F5344CB8AC3E}">
        <p14:creationId xmlns:p14="http://schemas.microsoft.com/office/powerpoint/2010/main" val="1489605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C17FF33-A921-6946-90D4-A901378DD1A8}" type="slidenum">
              <a:rPr lang="en-US" smtClean="0"/>
              <a:t>15</a:t>
            </a:fld>
            <a:endParaRPr lang="en-US"/>
          </a:p>
        </p:txBody>
      </p:sp>
    </p:spTree>
    <p:extLst>
      <p:ext uri="{BB962C8B-B14F-4D97-AF65-F5344CB8AC3E}">
        <p14:creationId xmlns:p14="http://schemas.microsoft.com/office/powerpoint/2010/main" val="3787703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17FF33-A921-6946-90D4-A901378DD1A8}" type="slidenum">
              <a:rPr lang="en-US" smtClean="0"/>
              <a:t>16</a:t>
            </a:fld>
            <a:endParaRPr lang="en-US"/>
          </a:p>
        </p:txBody>
      </p:sp>
    </p:spTree>
    <p:extLst>
      <p:ext uri="{BB962C8B-B14F-4D97-AF65-F5344CB8AC3E}">
        <p14:creationId xmlns:p14="http://schemas.microsoft.com/office/powerpoint/2010/main" val="18369489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u="sng" kern="1200" dirty="0">
                <a:solidFill>
                  <a:schemeClr val="tx1"/>
                </a:solidFill>
                <a:effectLst/>
                <a:latin typeface="+mn-lt"/>
                <a:ea typeface="+mn-ea"/>
                <a:cs typeface="+mn-cs"/>
              </a:rPr>
              <a:t>To guide the </a:t>
            </a:r>
            <a:r>
              <a:rPr lang="en-AU" sz="1200" b="1" i="0" u="sng" kern="1200" dirty="0">
                <a:solidFill>
                  <a:schemeClr val="tx1"/>
                </a:solidFill>
                <a:effectLst/>
                <a:latin typeface="+mn-lt"/>
                <a:ea typeface="+mn-ea"/>
                <a:cs typeface="+mn-cs"/>
              </a:rPr>
              <a:t>experts in their duty &amp; protect them from delving outside their expertise and compromise themselves</a:t>
            </a:r>
            <a:r>
              <a:rPr lang="en-AU" sz="1200" b="1" i="0" kern="1200" dirty="0">
                <a:solidFill>
                  <a:schemeClr val="tx1"/>
                </a:solidFill>
                <a:effectLst/>
                <a:latin typeface="+mn-lt"/>
                <a:ea typeface="+mn-ea"/>
                <a:cs typeface="+mn-cs"/>
              </a:rPr>
              <a:t>:</a:t>
            </a:r>
            <a:endParaRPr lang="en-AU" sz="1200" i="0" kern="1200" dirty="0">
              <a:solidFill>
                <a:schemeClr val="tx1"/>
              </a:solidFill>
              <a:effectLst/>
              <a:latin typeface="+mn-lt"/>
              <a:ea typeface="+mn-ea"/>
              <a:cs typeface="+mn-cs"/>
            </a:endParaRPr>
          </a:p>
          <a:p>
            <a:r>
              <a:rPr lang="en-AU" sz="1200" b="1" i="0" kern="1200" dirty="0">
                <a:solidFill>
                  <a:schemeClr val="tx1"/>
                </a:solidFill>
                <a:effectLst/>
                <a:latin typeface="+mn-lt"/>
                <a:ea typeface="+mn-ea"/>
                <a:cs typeface="+mn-cs"/>
              </a:rPr>
              <a:t> </a:t>
            </a:r>
            <a:endParaRPr lang="en-AU" sz="1200" i="0" kern="1200" dirty="0">
              <a:solidFill>
                <a:schemeClr val="tx1"/>
              </a:solidFill>
              <a:effectLst/>
              <a:latin typeface="+mn-lt"/>
              <a:ea typeface="+mn-ea"/>
              <a:cs typeface="+mn-cs"/>
            </a:endParaRPr>
          </a:p>
          <a:p>
            <a:r>
              <a:rPr lang="en-AU" sz="1200" i="0" kern="1200" dirty="0">
                <a:solidFill>
                  <a:schemeClr val="tx1"/>
                </a:solidFill>
                <a:effectLst/>
                <a:latin typeface="+mn-lt"/>
                <a:ea typeface="+mn-ea"/>
                <a:cs typeface="+mn-cs"/>
              </a:rPr>
              <a:t>In 2 matters KS experienced:</a:t>
            </a:r>
          </a:p>
          <a:p>
            <a:endParaRPr lang="en-AU"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Example 1: an expert new to medico-legal reporting, with whom I conferred on the phone privately regarding his content of the draft report. It became apparent to me that he thought his role was to advocate for the party who had retained him. I had to take him through the Expert Code of Conduct and explain otherwise.</a:t>
            </a:r>
          </a:p>
          <a:p>
            <a:endParaRPr lang="en-AU" sz="1200" i="0" kern="1200" dirty="0">
              <a:solidFill>
                <a:schemeClr val="tx1"/>
              </a:solidFill>
              <a:effectLst/>
              <a:latin typeface="+mn-lt"/>
              <a:ea typeface="+mn-ea"/>
              <a:cs typeface="+mn-cs"/>
            </a:endParaRPr>
          </a:p>
          <a:p>
            <a:r>
              <a:rPr lang="en-AU" sz="1200" i="0" kern="1200" dirty="0">
                <a:solidFill>
                  <a:schemeClr val="tx1"/>
                </a:solidFill>
                <a:effectLst/>
                <a:latin typeface="+mn-lt"/>
                <a:ea typeface="+mn-ea"/>
                <a:cs typeface="+mn-cs"/>
              </a:rPr>
              <a:t> Example 2:</a:t>
            </a:r>
          </a:p>
          <a:p>
            <a:pPr lvl="0"/>
            <a:r>
              <a:rPr lang="en-US" sz="1200" i="0" kern="1200" dirty="0">
                <a:solidFill>
                  <a:schemeClr val="tx1"/>
                </a:solidFill>
                <a:effectLst/>
                <a:latin typeface="+mn-lt"/>
                <a:ea typeface="+mn-ea"/>
                <a:cs typeface="+mn-cs"/>
              </a:rPr>
              <a:t>- expert gastroenterologists commenting on causation issues; and specifically: the growth rates of certain cancers; and at the same time…</a:t>
            </a:r>
            <a:endParaRPr lang="en-AU" sz="1200" i="0" kern="1200" dirty="0">
              <a:solidFill>
                <a:schemeClr val="tx1"/>
              </a:solidFill>
              <a:effectLst/>
              <a:latin typeface="+mn-lt"/>
              <a:ea typeface="+mn-ea"/>
              <a:cs typeface="+mn-cs"/>
            </a:endParaRPr>
          </a:p>
          <a:p>
            <a:pPr lvl="0"/>
            <a:r>
              <a:rPr lang="en-US" sz="1200" i="0" kern="1200" dirty="0">
                <a:solidFill>
                  <a:schemeClr val="tx1"/>
                </a:solidFill>
                <a:effectLst/>
                <a:latin typeface="+mn-lt"/>
                <a:ea typeface="+mn-ea"/>
                <a:cs typeface="+mn-cs"/>
              </a:rPr>
              <a:t>- expert oncologists commenting on breach issues; specifically: what ought to have been done by the treating gastroenterologist in this case.</a:t>
            </a:r>
            <a:endParaRPr lang="en-AU" sz="1200" i="0" kern="1200" dirty="0">
              <a:solidFill>
                <a:schemeClr val="tx1"/>
              </a:solidFill>
              <a:effectLst/>
              <a:latin typeface="+mn-lt"/>
              <a:ea typeface="+mn-ea"/>
              <a:cs typeface="+mn-cs"/>
            </a:endParaRPr>
          </a:p>
          <a:p>
            <a:r>
              <a:rPr lang="en-AU" sz="1200" i="0" kern="1200" dirty="0">
                <a:solidFill>
                  <a:schemeClr val="tx1"/>
                </a:solidFill>
                <a:effectLst/>
                <a:latin typeface="+mn-lt"/>
                <a:ea typeface="+mn-ea"/>
                <a:cs typeface="+mn-cs"/>
              </a:rPr>
              <a:t> </a:t>
            </a:r>
          </a:p>
          <a:p>
            <a:r>
              <a:rPr lang="en-AU" sz="1200" i="0" kern="1200" dirty="0">
                <a:solidFill>
                  <a:schemeClr val="tx1"/>
                </a:solidFill>
                <a:effectLst/>
                <a:latin typeface="+mn-lt"/>
                <a:ea typeface="+mn-ea"/>
                <a:cs typeface="+mn-cs"/>
              </a:rPr>
              <a:t>And they did, because the questions had been put to them – inviting them to comment. </a:t>
            </a:r>
            <a:r>
              <a:rPr lang="en-AU" sz="1200" i="0" kern="1200" dirty="0" err="1">
                <a:solidFill>
                  <a:schemeClr val="tx1"/>
                </a:solidFill>
                <a:effectLst/>
                <a:latin typeface="+mn-lt"/>
                <a:ea typeface="+mn-ea"/>
                <a:cs typeface="+mn-cs"/>
              </a:rPr>
              <a:t>Ie</a:t>
            </a:r>
            <a:r>
              <a:rPr lang="en-AU" sz="1200" i="0" kern="1200" dirty="0">
                <a:solidFill>
                  <a:schemeClr val="tx1"/>
                </a:solidFill>
                <a:effectLst/>
                <a:latin typeface="+mn-lt"/>
                <a:ea typeface="+mn-ea"/>
                <a:cs typeface="+mn-cs"/>
              </a:rPr>
              <a:t> a question like – What difference would further investigation / earlier diagnosis have made?</a:t>
            </a:r>
          </a:p>
          <a:p>
            <a:endParaRPr lang="en-AU" sz="1200" i="0" kern="1200" dirty="0">
              <a:solidFill>
                <a:schemeClr val="tx1"/>
              </a:solidFill>
              <a:effectLst/>
              <a:latin typeface="+mn-lt"/>
              <a:ea typeface="+mn-ea"/>
              <a:cs typeface="+mn-cs"/>
            </a:endParaRPr>
          </a:p>
          <a:p>
            <a:r>
              <a:rPr lang="en-AU" sz="1200" b="1" i="0" u="sng" kern="1200" dirty="0">
                <a:solidFill>
                  <a:schemeClr val="tx1"/>
                </a:solidFill>
                <a:effectLst/>
                <a:latin typeface="+mn-lt"/>
                <a:ea typeface="+mn-ea"/>
                <a:cs typeface="+mn-cs"/>
              </a:rPr>
              <a:t>Power imbalances –  </a:t>
            </a:r>
            <a:r>
              <a:rPr lang="en-US" sz="1200" b="1" u="sng" kern="1200" dirty="0">
                <a:solidFill>
                  <a:schemeClr val="tx1"/>
                </a:solidFill>
                <a:effectLst/>
                <a:latin typeface="+mn-lt"/>
                <a:ea typeface="+mn-ea"/>
                <a:cs typeface="+mn-cs"/>
              </a:rPr>
              <a:t>What could happen if no facilitator – (domination, bullying), </a:t>
            </a:r>
          </a:p>
          <a:p>
            <a:r>
              <a:rPr lang="en-US" sz="1200" kern="1200" dirty="0">
                <a:solidFill>
                  <a:schemeClr val="tx1"/>
                </a:solidFill>
                <a:effectLst/>
                <a:latin typeface="+mn-lt"/>
                <a:ea typeface="+mn-ea"/>
                <a:cs typeface="+mn-cs"/>
              </a:rPr>
              <a:t>Med neg conclave with 1 expert for each party; </a:t>
            </a:r>
            <a:r>
              <a:rPr lang="en-US" sz="1200" kern="1200" dirty="0" err="1">
                <a:solidFill>
                  <a:schemeClr val="tx1"/>
                </a:solidFill>
                <a:effectLst/>
                <a:latin typeface="+mn-lt"/>
                <a:ea typeface="+mn-ea"/>
                <a:cs typeface="+mn-cs"/>
              </a:rPr>
              <a:t>ie</a:t>
            </a:r>
            <a:r>
              <a:rPr lang="en-US" sz="1200" kern="1200" dirty="0">
                <a:solidFill>
                  <a:schemeClr val="tx1"/>
                </a:solidFill>
                <a:effectLst/>
                <a:latin typeface="+mn-lt"/>
                <a:ea typeface="+mn-ea"/>
                <a:cs typeface="+mn-cs"/>
              </a:rPr>
              <a:t> 2 defendants and 1 plaintiff</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Plaintiff’s expert concurred with defendant experts in the joint report</a:t>
            </a:r>
            <a:endParaRPr lang="en-AU" sz="1200" kern="1200" dirty="0">
              <a:solidFill>
                <a:schemeClr val="tx1"/>
              </a:solidFill>
              <a:effectLst/>
              <a:latin typeface="+mn-lt"/>
              <a:ea typeface="+mn-ea"/>
              <a:cs typeface="+mn-cs"/>
            </a:endParaRPr>
          </a:p>
          <a:p>
            <a:pPr lvl="0"/>
            <a:r>
              <a:rPr lang="en-US" sz="1200" kern="1200" dirty="0" err="1">
                <a:solidFill>
                  <a:schemeClr val="tx1"/>
                </a:solidFill>
                <a:effectLst/>
                <a:latin typeface="+mn-lt"/>
                <a:ea typeface="+mn-ea"/>
                <a:cs typeface="+mn-cs"/>
              </a:rPr>
              <a:t>Defds</a:t>
            </a:r>
            <a:r>
              <a:rPr lang="en-US" sz="1200" kern="1200" dirty="0">
                <a:solidFill>
                  <a:schemeClr val="tx1"/>
                </a:solidFill>
                <a:effectLst/>
                <a:latin typeface="+mn-lt"/>
                <a:ea typeface="+mn-ea"/>
                <a:cs typeface="+mn-cs"/>
              </a:rPr>
              <a:t> served an offer of comp V for D</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 served a Motion – their expert was bullied at the conclave, (expert gave an affidavit to that effect)</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 further conclave is ordered</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P’s expert does not concur with D’s </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matter goes to hearing – with 2 different joint reports</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Cost of the exercise was immense</a:t>
            </a:r>
          </a:p>
          <a:p>
            <a:r>
              <a:rPr lang="en-AU" sz="1200" kern="1200" dirty="0">
                <a:solidFill>
                  <a:schemeClr val="tx1"/>
                </a:solidFill>
                <a:effectLst/>
                <a:latin typeface="+mn-lt"/>
                <a:ea typeface="+mn-ea"/>
                <a:cs typeface="+mn-cs"/>
              </a:rPr>
              <a:t>“</a:t>
            </a:r>
            <a:r>
              <a:rPr lang="en-AU" sz="1200" i="1" kern="1200" dirty="0">
                <a:solidFill>
                  <a:schemeClr val="tx1"/>
                </a:solidFill>
                <a:effectLst/>
                <a:latin typeface="+mn-lt"/>
                <a:ea typeface="+mn-ea"/>
                <a:cs typeface="+mn-cs"/>
              </a:rPr>
              <a:t>That was when I became convinced that a Facilitator is worth every cent</a:t>
            </a:r>
            <a:r>
              <a:rPr lang="en-AU" sz="1200" kern="1200" dirty="0">
                <a:solidFill>
                  <a:schemeClr val="tx1"/>
                </a:solidFill>
                <a:effectLst/>
                <a:latin typeface="+mn-lt"/>
                <a:ea typeface="+mn-ea"/>
                <a:cs typeface="+mn-cs"/>
              </a:rPr>
              <a:t>.”</a:t>
            </a:r>
          </a:p>
          <a:p>
            <a:r>
              <a:rPr lang="en-AU" sz="1200" kern="1200" dirty="0">
                <a:solidFill>
                  <a:schemeClr val="tx1"/>
                </a:solidFill>
                <a:effectLst/>
                <a:latin typeface="+mn-lt"/>
                <a:ea typeface="+mn-ea"/>
                <a:cs typeface="+mn-cs"/>
              </a:rPr>
              <a:t>Herding Cats – The Dark Arts of the Experts’ Conference” – Greenway Chambers</a:t>
            </a:r>
          </a:p>
          <a:p>
            <a:r>
              <a:rPr lang="en-AU" sz="1200" kern="1200" dirty="0">
                <a:solidFill>
                  <a:schemeClr val="tx1"/>
                </a:solidFill>
                <a:effectLst/>
                <a:latin typeface="+mn-lt"/>
                <a:ea typeface="+mn-ea"/>
                <a:cs typeface="+mn-cs"/>
              </a:rPr>
              <a:t>Presented by Ian Roberts SC &amp; Richard Cheney SC</a:t>
            </a:r>
          </a:p>
          <a:p>
            <a:endParaRPr lang="en-AU" sz="1200" kern="1200" dirty="0">
              <a:solidFill>
                <a:schemeClr val="tx1"/>
              </a:solidFill>
              <a:effectLst/>
              <a:latin typeface="+mn-lt"/>
              <a:ea typeface="+mn-ea"/>
              <a:cs typeface="+mn-cs"/>
            </a:endParaRPr>
          </a:p>
          <a:p>
            <a:endParaRPr lang="en-AU" sz="1200" i="0" kern="1200" dirty="0">
              <a:solidFill>
                <a:schemeClr val="tx1"/>
              </a:solidFill>
              <a:effectLst/>
              <a:latin typeface="+mn-lt"/>
              <a:ea typeface="+mn-ea"/>
              <a:cs typeface="+mn-cs"/>
            </a:endParaRPr>
          </a:p>
          <a:p>
            <a:r>
              <a:rPr lang="en-AU" sz="1200" b="1" i="0" u="sng" kern="1200" dirty="0">
                <a:solidFill>
                  <a:schemeClr val="tx1"/>
                </a:solidFill>
                <a:effectLst/>
                <a:latin typeface="+mn-lt"/>
                <a:ea typeface="+mn-ea"/>
                <a:cs typeface="+mn-cs"/>
              </a:rPr>
              <a:t>Construing questions correctly and addressing them / </a:t>
            </a:r>
            <a:r>
              <a:rPr lang="en-US" sz="1200" b="1" u="sng" kern="1200" dirty="0">
                <a:solidFill>
                  <a:schemeClr val="tx1"/>
                </a:solidFill>
                <a:effectLst/>
                <a:latin typeface="+mn-lt"/>
                <a:ea typeface="+mn-ea"/>
                <a:cs typeface="+mn-cs"/>
              </a:rPr>
              <a:t>refusal to answer questions, construing questions incorrectly</a:t>
            </a:r>
          </a:p>
          <a:p>
            <a:r>
              <a:rPr lang="en-US" sz="1200" kern="1200" dirty="0">
                <a:solidFill>
                  <a:schemeClr val="tx1"/>
                </a:solidFill>
                <a:effectLst/>
                <a:latin typeface="+mn-lt"/>
                <a:ea typeface="+mn-ea"/>
                <a:cs typeface="+mn-cs"/>
              </a:rPr>
              <a:t>Example:</a:t>
            </a:r>
          </a:p>
          <a:p>
            <a:r>
              <a:rPr lang="en-AU" sz="1200" i="0" kern="1200" dirty="0">
                <a:solidFill>
                  <a:schemeClr val="tx1"/>
                </a:solidFill>
                <a:effectLst/>
                <a:latin typeface="+mn-lt"/>
                <a:ea typeface="+mn-ea"/>
                <a:cs typeface="+mn-cs"/>
              </a:rPr>
              <a:t>“What I think they mean to as is….”</a:t>
            </a:r>
          </a:p>
          <a:p>
            <a:endParaRPr lang="en-AU" sz="1200" i="0" kern="1200" dirty="0">
              <a:solidFill>
                <a:schemeClr val="tx1"/>
              </a:solidFill>
              <a:effectLst/>
              <a:latin typeface="+mn-lt"/>
              <a:ea typeface="+mn-ea"/>
              <a:cs typeface="+mn-cs"/>
            </a:endParaRPr>
          </a:p>
          <a:p>
            <a:r>
              <a:rPr lang="en-AU" sz="1200" b="1" i="0" u="sng" kern="1200" dirty="0">
                <a:solidFill>
                  <a:schemeClr val="tx1"/>
                </a:solidFill>
                <a:effectLst/>
                <a:latin typeface="+mn-lt"/>
                <a:ea typeface="+mn-ea"/>
                <a:cs typeface="+mn-cs"/>
              </a:rPr>
              <a:t>Bringing report to completion: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Take responsibility for bringing the report to completion in a timely manner – after a conclave, experts go back to their busy professional lives and don’t go </a:t>
            </a:r>
            <a:r>
              <a:rPr lang="en-US" sz="1200" kern="1200" dirty="0" err="1">
                <a:solidFill>
                  <a:schemeClr val="tx1"/>
                </a:solidFill>
                <a:effectLst/>
                <a:latin typeface="+mn-lt"/>
                <a:ea typeface="+mn-ea"/>
                <a:cs typeface="+mn-cs"/>
              </a:rPr>
              <a:t>finalise</a:t>
            </a:r>
            <a:r>
              <a:rPr lang="en-US" sz="1200" kern="1200" dirty="0">
                <a:solidFill>
                  <a:schemeClr val="tx1"/>
                </a:solidFill>
                <a:effectLst/>
                <a:latin typeface="+mn-lt"/>
                <a:ea typeface="+mn-ea"/>
                <a:cs typeface="+mn-cs"/>
              </a:rPr>
              <a:t> the report with any sense of urgency. Reminder lawyers can’t communicate with their experts until it’s finalized.</a:t>
            </a:r>
            <a:endParaRPr lang="en-AU" sz="1200" kern="1200" dirty="0">
              <a:solidFill>
                <a:schemeClr val="tx1"/>
              </a:solidFill>
              <a:effectLst/>
              <a:latin typeface="+mn-lt"/>
              <a:ea typeface="+mn-ea"/>
              <a:cs typeface="+mn-cs"/>
            </a:endParaRPr>
          </a:p>
          <a:p>
            <a:endParaRPr lang="en-AU"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C17FF33-A921-6946-90D4-A901378DD1A8}" type="slidenum">
              <a:rPr lang="en-US" smtClean="0"/>
              <a:t>17</a:t>
            </a:fld>
            <a:endParaRPr lang="en-US"/>
          </a:p>
        </p:txBody>
      </p:sp>
    </p:spTree>
    <p:extLst>
      <p:ext uri="{BB962C8B-B14F-4D97-AF65-F5344CB8AC3E}">
        <p14:creationId xmlns:p14="http://schemas.microsoft.com/office/powerpoint/2010/main" val="36841397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As per Campbell J:</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For a reason which is not apparent, although a senior counsel was retained by the parties to chair that conference and no doubt oversee the production of a joint report which accorded with the </a:t>
            </a:r>
            <a:r>
              <a:rPr lang="en-AU" sz="1200" u="sng" kern="1200" dirty="0">
                <a:solidFill>
                  <a:schemeClr val="tx1"/>
                </a:solidFill>
                <a:effectLst/>
                <a:latin typeface="+mn-lt"/>
                <a:ea typeface="+mn-ea"/>
                <a:cs typeface="+mn-cs"/>
                <a:hlinkClick r:id="rId3"/>
              </a:rPr>
              <a:t>Uniform Civil Procedure Rules 2005</a:t>
            </a:r>
            <a:r>
              <a:rPr lang="en-AU" sz="1200" kern="1200" dirty="0">
                <a:solidFill>
                  <a:schemeClr val="tx1"/>
                </a:solidFill>
                <a:effectLst/>
                <a:latin typeface="+mn-lt"/>
                <a:ea typeface="+mn-ea"/>
                <a:cs typeface="+mn-cs"/>
              </a:rPr>
              <a:t>, the Court has been given a summary cover sheet and a transcript of the joint conference. The revelation to the Court of what was said at the joint conference is contrary to the Rules and is contrary to proper practice. It is regrettable that the Court was presented with evidence in this form.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There is a further deficiency with the joint conference. Associate Professor Bryce did not attend it and whilst that may not be a completely disqualifying factor, the nature and content of the joint report, such as it is, is not readily able to be commented upon, or agreed to, by Associate Professor Bryce. </a:t>
            </a:r>
          </a:p>
          <a:p>
            <a:endParaRPr lang="en-US" dirty="0"/>
          </a:p>
        </p:txBody>
      </p:sp>
      <p:sp>
        <p:nvSpPr>
          <p:cNvPr id="4" name="Slide Number Placeholder 3"/>
          <p:cNvSpPr>
            <a:spLocks noGrp="1"/>
          </p:cNvSpPr>
          <p:nvPr>
            <p:ph type="sldNum" sz="quarter" idx="5"/>
          </p:nvPr>
        </p:nvSpPr>
        <p:spPr/>
        <p:txBody>
          <a:bodyPr/>
          <a:lstStyle/>
          <a:p>
            <a:fld id="{0C17FF33-A921-6946-90D4-A901378DD1A8}" type="slidenum">
              <a:rPr lang="en-US" smtClean="0"/>
              <a:t>18</a:t>
            </a:fld>
            <a:endParaRPr lang="en-US"/>
          </a:p>
        </p:txBody>
      </p:sp>
    </p:spTree>
    <p:extLst>
      <p:ext uri="{BB962C8B-B14F-4D97-AF65-F5344CB8AC3E}">
        <p14:creationId xmlns:p14="http://schemas.microsoft.com/office/powerpoint/2010/main" val="6416473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17FF33-A921-6946-90D4-A901378DD1A8}" type="slidenum">
              <a:rPr lang="en-US" smtClean="0"/>
              <a:t>19</a:t>
            </a:fld>
            <a:endParaRPr lang="en-US"/>
          </a:p>
        </p:txBody>
      </p:sp>
    </p:spTree>
    <p:extLst>
      <p:ext uri="{BB962C8B-B14F-4D97-AF65-F5344CB8AC3E}">
        <p14:creationId xmlns:p14="http://schemas.microsoft.com/office/powerpoint/2010/main" val="4108852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17FF33-A921-6946-90D4-A901378DD1A8}" type="slidenum">
              <a:rPr lang="en-US" smtClean="0"/>
              <a:t>2</a:t>
            </a:fld>
            <a:endParaRPr lang="en-US"/>
          </a:p>
        </p:txBody>
      </p:sp>
    </p:spTree>
    <p:extLst>
      <p:ext uri="{BB962C8B-B14F-4D97-AF65-F5344CB8AC3E}">
        <p14:creationId xmlns:p14="http://schemas.microsoft.com/office/powerpoint/2010/main" val="5435954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17FF33-A921-6946-90D4-A901378DD1A8}" type="slidenum">
              <a:rPr lang="en-US" smtClean="0"/>
              <a:t>20</a:t>
            </a:fld>
            <a:endParaRPr lang="en-US"/>
          </a:p>
        </p:txBody>
      </p:sp>
    </p:spTree>
    <p:extLst>
      <p:ext uri="{BB962C8B-B14F-4D97-AF65-F5344CB8AC3E}">
        <p14:creationId xmlns:p14="http://schemas.microsoft.com/office/powerpoint/2010/main" val="9937332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17FF33-A921-6946-90D4-A901378DD1A8}" type="slidenum">
              <a:rPr lang="en-US" smtClean="0"/>
              <a:t>21</a:t>
            </a:fld>
            <a:endParaRPr lang="en-US"/>
          </a:p>
        </p:txBody>
      </p:sp>
    </p:spTree>
    <p:extLst>
      <p:ext uri="{BB962C8B-B14F-4D97-AF65-F5344CB8AC3E}">
        <p14:creationId xmlns:p14="http://schemas.microsoft.com/office/powerpoint/2010/main" val="8488088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17FF33-A921-6946-90D4-A901378DD1A8}" type="slidenum">
              <a:rPr lang="en-US" smtClean="0"/>
              <a:t>22</a:t>
            </a:fld>
            <a:endParaRPr lang="en-US"/>
          </a:p>
        </p:txBody>
      </p:sp>
    </p:spTree>
    <p:extLst>
      <p:ext uri="{BB962C8B-B14F-4D97-AF65-F5344CB8AC3E}">
        <p14:creationId xmlns:p14="http://schemas.microsoft.com/office/powerpoint/2010/main" val="20498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17FF33-A921-6946-90D4-A901378DD1A8}" type="slidenum">
              <a:rPr lang="en-US" smtClean="0"/>
              <a:t>3</a:t>
            </a:fld>
            <a:endParaRPr lang="en-US"/>
          </a:p>
        </p:txBody>
      </p:sp>
    </p:spTree>
    <p:extLst>
      <p:ext uri="{BB962C8B-B14F-4D97-AF65-F5344CB8AC3E}">
        <p14:creationId xmlns:p14="http://schemas.microsoft.com/office/powerpoint/2010/main" val="3065761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17FF33-A921-6946-90D4-A901378DD1A8}" type="slidenum">
              <a:rPr lang="en-US" smtClean="0"/>
              <a:t>4</a:t>
            </a:fld>
            <a:endParaRPr lang="en-US"/>
          </a:p>
        </p:txBody>
      </p:sp>
    </p:spTree>
    <p:extLst>
      <p:ext uri="{BB962C8B-B14F-4D97-AF65-F5344CB8AC3E}">
        <p14:creationId xmlns:p14="http://schemas.microsoft.com/office/powerpoint/2010/main" val="2565210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17FF33-A921-6946-90D4-A901378DD1A8}" type="slidenum">
              <a:rPr lang="en-US" smtClean="0"/>
              <a:t>5</a:t>
            </a:fld>
            <a:endParaRPr lang="en-US"/>
          </a:p>
        </p:txBody>
      </p:sp>
    </p:spTree>
    <p:extLst>
      <p:ext uri="{BB962C8B-B14F-4D97-AF65-F5344CB8AC3E}">
        <p14:creationId xmlns:p14="http://schemas.microsoft.com/office/powerpoint/2010/main" val="1824039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It is critical that the case has a solid foundation both in the manner the expert is briefed from the outset, and in the choice of expert.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Drafting the initial brief to an expert is one of the most exacting and important legal tasks in medical negligence cases.</a:t>
            </a:r>
            <a:r>
              <a:rPr lang="en-AU" dirty="0">
                <a:effectLst/>
              </a:rPr>
              <a:t> </a:t>
            </a: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An evolving witness account and statement of assumptions will undermine the merits of the case – a crucial threat!</a:t>
            </a:r>
          </a:p>
          <a:p>
            <a:endParaRPr lang="en-US" dirty="0"/>
          </a:p>
        </p:txBody>
      </p:sp>
      <p:sp>
        <p:nvSpPr>
          <p:cNvPr id="4" name="Slide Number Placeholder 3"/>
          <p:cNvSpPr>
            <a:spLocks noGrp="1"/>
          </p:cNvSpPr>
          <p:nvPr>
            <p:ph type="sldNum" sz="quarter" idx="5"/>
          </p:nvPr>
        </p:nvSpPr>
        <p:spPr/>
        <p:txBody>
          <a:bodyPr/>
          <a:lstStyle/>
          <a:p>
            <a:fld id="{0C17FF33-A921-6946-90D4-A901378DD1A8}" type="slidenum">
              <a:rPr lang="en-US" smtClean="0"/>
              <a:t>6</a:t>
            </a:fld>
            <a:endParaRPr lang="en-US"/>
          </a:p>
        </p:txBody>
      </p:sp>
    </p:spTree>
    <p:extLst>
      <p:ext uri="{BB962C8B-B14F-4D97-AF65-F5344CB8AC3E}">
        <p14:creationId xmlns:p14="http://schemas.microsoft.com/office/powerpoint/2010/main" val="3383472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i="1" kern="1200" dirty="0">
                <a:solidFill>
                  <a:schemeClr val="tx1"/>
                </a:solidFill>
                <a:effectLst/>
                <a:latin typeface="+mn-lt"/>
                <a:ea typeface="+mn-ea"/>
                <a:cs typeface="+mn-cs"/>
              </a:rPr>
              <a:t>Melchior &amp; </a:t>
            </a:r>
            <a:r>
              <a:rPr lang="en-AU" sz="1200" i="1" kern="1200" dirty="0" err="1">
                <a:solidFill>
                  <a:schemeClr val="tx1"/>
                </a:solidFill>
                <a:effectLst/>
                <a:latin typeface="+mn-lt"/>
                <a:ea typeface="+mn-ea"/>
                <a:cs typeface="+mn-cs"/>
              </a:rPr>
              <a:t>Ors</a:t>
            </a:r>
            <a:r>
              <a:rPr lang="en-AU" sz="1200" i="1" kern="1200" dirty="0">
                <a:solidFill>
                  <a:schemeClr val="tx1"/>
                </a:solidFill>
                <a:effectLst/>
                <a:latin typeface="+mn-lt"/>
                <a:ea typeface="+mn-ea"/>
                <a:cs typeface="+mn-cs"/>
              </a:rPr>
              <a:t> v Sydney Adventist Hospital Ltd &amp; Ano</a:t>
            </a:r>
            <a:r>
              <a:rPr lang="en-AU" sz="1200" kern="1200" dirty="0">
                <a:solidFill>
                  <a:schemeClr val="tx1"/>
                </a:solidFill>
                <a:effectLst/>
                <a:latin typeface="+mn-lt"/>
                <a:ea typeface="+mn-ea"/>
                <a:cs typeface="+mn-cs"/>
              </a:rPr>
              <a:t>r [2008] NSWSC 1282 - regarding the disparity between the expert witnesses briefed by the parties, with respect to knowledge, expertise and experience</a:t>
            </a:r>
          </a:p>
          <a:p>
            <a:r>
              <a:rPr lang="en-AU" sz="1200" kern="1200" dirty="0">
                <a:solidFill>
                  <a:schemeClr val="tx1"/>
                </a:solidFill>
                <a:effectLst/>
                <a:latin typeface="+mn-lt"/>
                <a:ea typeface="+mn-ea"/>
                <a:cs typeface="+mn-cs"/>
              </a:rPr>
              <a:t> </a:t>
            </a:r>
          </a:p>
          <a:p>
            <a:r>
              <a:rPr lang="en-AU" sz="1200" b="1" kern="1200" dirty="0">
                <a:solidFill>
                  <a:schemeClr val="tx1"/>
                </a:solidFill>
                <a:effectLst/>
                <a:latin typeface="+mn-lt"/>
                <a:ea typeface="+mn-ea"/>
                <a:cs typeface="+mn-cs"/>
              </a:rPr>
              <a:t>Expert gone rogue:</a:t>
            </a:r>
            <a:br>
              <a:rPr lang="en-AU" sz="1200" b="1" kern="1200" dirty="0">
                <a:solidFill>
                  <a:schemeClr val="tx1"/>
                </a:solidFill>
                <a:effectLst/>
                <a:latin typeface="+mn-lt"/>
                <a:ea typeface="+mn-ea"/>
                <a:cs typeface="+mn-cs"/>
                <a:hlinkClick r:id="rId3"/>
              </a:rPr>
            </a:br>
            <a:r>
              <a:rPr lang="en-AU" sz="1200" b="1" kern="1200" dirty="0">
                <a:solidFill>
                  <a:schemeClr val="tx1"/>
                </a:solidFill>
                <a:effectLst/>
                <a:latin typeface="+mn-lt"/>
                <a:ea typeface="+mn-ea"/>
                <a:cs typeface="+mn-cs"/>
                <a:hlinkClick r:id="rId3"/>
              </a:rPr>
              <a:t>Medical expert ordered to pay defendants costs</a:t>
            </a:r>
            <a:r>
              <a:rPr lang="en-AU"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by </a:t>
            </a:r>
            <a:r>
              <a:rPr lang="en-AU" sz="1200" kern="1200" dirty="0">
                <a:solidFill>
                  <a:schemeClr val="tx1"/>
                </a:solidFill>
                <a:effectLst/>
                <a:latin typeface="+mn-lt"/>
                <a:ea typeface="+mn-ea"/>
                <a:cs typeface="+mn-cs"/>
                <a:hlinkClick r:id="rId4"/>
              </a:rPr>
              <a:t>wjmadden</a:t>
            </a:r>
            <a:r>
              <a:rPr lang="en-AU" sz="1200" kern="1200" dirty="0">
                <a:solidFill>
                  <a:schemeClr val="tx1"/>
                </a:solidFill>
                <a:effectLst/>
                <a:latin typeface="+mn-lt"/>
                <a:ea typeface="+mn-ea"/>
                <a:cs typeface="+mn-cs"/>
              </a:rPr>
              <a:t> – 14 Feb 2020</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In </a:t>
            </a:r>
            <a:r>
              <a:rPr lang="en-AU" sz="1200" i="1" kern="1200" dirty="0">
                <a:solidFill>
                  <a:schemeClr val="tx1"/>
                </a:solidFill>
                <a:effectLst/>
                <a:latin typeface="+mn-lt"/>
                <a:ea typeface="+mn-ea"/>
                <a:cs typeface="+mn-cs"/>
                <a:hlinkClick r:id="rId5"/>
              </a:rPr>
              <a:t>Thimmaya -v- Lancashire NHS Foundation Trust</a:t>
            </a:r>
            <a:r>
              <a:rPr lang="en-AU" sz="1200" kern="1200" dirty="0">
                <a:solidFill>
                  <a:schemeClr val="tx1"/>
                </a:solidFill>
                <a:effectLst/>
                <a:latin typeface="+mn-lt"/>
                <a:ea typeface="+mn-ea"/>
                <a:cs typeface="+mn-cs"/>
                <a:hlinkClick r:id="rId5"/>
              </a:rPr>
              <a:t> </a:t>
            </a:r>
            <a:r>
              <a:rPr lang="en-AU" sz="1200" kern="1200" dirty="0">
                <a:solidFill>
                  <a:schemeClr val="tx1"/>
                </a:solidFill>
                <a:effectLst/>
                <a:latin typeface="+mn-lt"/>
                <a:ea typeface="+mn-ea"/>
                <a:cs typeface="+mn-cs"/>
              </a:rPr>
              <a:t>(30th January 2020, Manchester County Court) a medical expert was ordered to pay a significant part of the defendant’s costs when the court found that the expert had failed in his duties to the court.</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Following cross examination of the spinal surgery expert, the claimant discontinued her claim as he was the only expert retained for her. The criticisms of the expert appear to have focused on:</a:t>
            </a:r>
          </a:p>
          <a:p>
            <a:pPr lvl="0"/>
            <a:r>
              <a:rPr lang="en-AU" sz="1200" kern="1200" dirty="0">
                <a:solidFill>
                  <a:schemeClr val="tx1"/>
                </a:solidFill>
                <a:effectLst/>
                <a:latin typeface="+mn-lt"/>
                <a:ea typeface="+mn-ea"/>
                <a:cs typeface="+mn-cs"/>
              </a:rPr>
              <a:t>- The expert commenting on a procedure which he had only performed twice;</a:t>
            </a:r>
          </a:p>
          <a:p>
            <a:pPr lvl="0"/>
            <a:r>
              <a:rPr lang="en-AU" sz="1200" kern="1200" dirty="0">
                <a:solidFill>
                  <a:schemeClr val="tx1"/>
                </a:solidFill>
                <a:effectLst/>
                <a:latin typeface="+mn-lt"/>
                <a:ea typeface="+mn-ea"/>
                <a:cs typeface="+mn-cs"/>
              </a:rPr>
              <a:t>- The expert was not aware of the legal test for breach of duty;</a:t>
            </a:r>
          </a:p>
          <a:p>
            <a:pPr lvl="0"/>
            <a:r>
              <a:rPr lang="en-AU" sz="1200" kern="1200" dirty="0">
                <a:solidFill>
                  <a:schemeClr val="tx1"/>
                </a:solidFill>
                <a:effectLst/>
                <a:latin typeface="+mn-lt"/>
                <a:ea typeface="+mn-ea"/>
                <a:cs typeface="+mn-cs"/>
              </a:rPr>
              <a:t>- The expert at the time was suffering from mental health issues.</a:t>
            </a:r>
          </a:p>
          <a:p>
            <a:r>
              <a:rPr lang="en-AU" sz="1200" kern="1200" dirty="0">
                <a:solidFill>
                  <a:schemeClr val="tx1"/>
                </a:solidFill>
                <a:effectLst/>
                <a:latin typeface="+mn-lt"/>
                <a:ea typeface="+mn-ea"/>
                <a:cs typeface="+mn-cs"/>
              </a:rPr>
              <a:t>- The costs order made against the expert exceeded AUD 100,000 in value.</a:t>
            </a:r>
          </a:p>
          <a:p>
            <a:endParaRPr lang="en-US" dirty="0"/>
          </a:p>
        </p:txBody>
      </p:sp>
      <p:sp>
        <p:nvSpPr>
          <p:cNvPr id="4" name="Slide Number Placeholder 3"/>
          <p:cNvSpPr>
            <a:spLocks noGrp="1"/>
          </p:cNvSpPr>
          <p:nvPr>
            <p:ph type="sldNum" sz="quarter" idx="5"/>
          </p:nvPr>
        </p:nvSpPr>
        <p:spPr/>
        <p:txBody>
          <a:bodyPr/>
          <a:lstStyle/>
          <a:p>
            <a:fld id="{0C17FF33-A921-6946-90D4-A901378DD1A8}" type="slidenum">
              <a:rPr lang="en-US" smtClean="0"/>
              <a:t>7</a:t>
            </a:fld>
            <a:endParaRPr lang="en-US"/>
          </a:p>
        </p:txBody>
      </p:sp>
    </p:spTree>
    <p:extLst>
      <p:ext uri="{BB962C8B-B14F-4D97-AF65-F5344CB8AC3E}">
        <p14:creationId xmlns:p14="http://schemas.microsoft.com/office/powerpoint/2010/main" val="188943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Drafting the initial brief to an expert is one of the most exacting and important legal tasks in medical negligence cases, the same degree of care and expertise should be adopted for the assumptions and questions for a joint expert report.</a:t>
            </a:r>
            <a:r>
              <a:rPr lang="en-AU" dirty="0">
                <a:effectLst/>
              </a:rPr>
              <a:t> </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Example 1</a:t>
            </a:r>
          </a:p>
          <a:p>
            <a:r>
              <a:rPr lang="en-AU" sz="1200" kern="1200" dirty="0">
                <a:solidFill>
                  <a:schemeClr val="tx1"/>
                </a:solidFill>
                <a:effectLst/>
                <a:latin typeface="+mn-lt"/>
                <a:ea typeface="+mn-ea"/>
                <a:cs typeface="+mn-cs"/>
              </a:rPr>
              <a:t>Conclave with 4 experts was cancelled less than 24 hrs notice ($$$ cancellation fees)</a:t>
            </a:r>
          </a:p>
          <a:p>
            <a:r>
              <a:rPr lang="en-AU" sz="1200" kern="1200" dirty="0">
                <a:solidFill>
                  <a:schemeClr val="tx1"/>
                </a:solidFill>
                <a:effectLst/>
                <a:latin typeface="+mn-lt"/>
                <a:ea typeface="+mn-ea"/>
                <a:cs typeface="+mn-cs"/>
              </a:rPr>
              <a:t>When re-convened 6 months later, one party ended up agreeing with other’s assumptions – the same set as originally posed.</a:t>
            </a:r>
          </a:p>
          <a:p>
            <a:endParaRPr lang="en-AU" sz="1200" kern="1200" dirty="0">
              <a:solidFill>
                <a:schemeClr val="tx1"/>
              </a:solidFill>
              <a:effectLst/>
              <a:latin typeface="+mn-lt"/>
              <a:ea typeface="+mn-ea"/>
              <a:cs typeface="+mn-cs"/>
            </a:endParaRPr>
          </a:p>
          <a:p>
            <a:r>
              <a:rPr lang="en-AU" sz="1200" b="1" u="sng" kern="1200" dirty="0">
                <a:solidFill>
                  <a:schemeClr val="tx1"/>
                </a:solidFill>
                <a:effectLst/>
                <a:latin typeface="+mn-lt"/>
                <a:ea typeface="+mn-ea"/>
                <a:cs typeface="+mn-cs"/>
              </a:rPr>
              <a:t>Example 2 – duty of parties to attempt to agree</a:t>
            </a:r>
          </a:p>
          <a:p>
            <a:r>
              <a:rPr lang="en-AU" sz="1200" kern="1200" dirty="0">
                <a:solidFill>
                  <a:schemeClr val="tx1"/>
                </a:solidFill>
                <a:effectLst/>
                <a:latin typeface="+mn-lt"/>
                <a:ea typeface="+mn-ea"/>
                <a:cs typeface="+mn-cs"/>
              </a:rPr>
              <a:t>Goldsmith by her Tutor NSW Trustee &amp; Guardian v Bisset NSWSC 2014</a:t>
            </a:r>
          </a:p>
          <a:p>
            <a:r>
              <a:rPr lang="en-AU" sz="1200" kern="1200" dirty="0">
                <a:solidFill>
                  <a:schemeClr val="tx1"/>
                </a:solidFill>
                <a:effectLst/>
                <a:latin typeface="+mn-lt"/>
                <a:ea typeface="+mn-ea"/>
                <a:cs typeface="+mn-cs"/>
              </a:rPr>
              <a:t>Motor accident case - Parties could not agree on questions</a:t>
            </a:r>
          </a:p>
          <a:p>
            <a:r>
              <a:rPr lang="en-AU" sz="1200" kern="1200" dirty="0">
                <a:solidFill>
                  <a:schemeClr val="tx1"/>
                </a:solidFill>
                <a:effectLst/>
                <a:latin typeface="+mn-lt"/>
                <a:ea typeface="+mn-ea"/>
                <a:cs typeface="+mn-cs"/>
              </a:rPr>
              <a:t>D would not agree to P’s questions or pose any alternatives</a:t>
            </a:r>
          </a:p>
          <a:p>
            <a:r>
              <a:rPr lang="en-AU" sz="1200" kern="1200" dirty="0">
                <a:solidFill>
                  <a:schemeClr val="tx1"/>
                </a:solidFill>
                <a:effectLst/>
                <a:latin typeface="+mn-lt"/>
                <a:ea typeface="+mn-ea"/>
                <a:cs typeface="+mn-cs"/>
              </a:rPr>
              <a:t>D’s position that experts could determine the issues and questions themselves</a:t>
            </a:r>
          </a:p>
          <a:p>
            <a:r>
              <a:rPr lang="en-AU" sz="1200" kern="1200" dirty="0" err="1">
                <a:solidFill>
                  <a:schemeClr val="tx1"/>
                </a:solidFill>
                <a:effectLst/>
                <a:latin typeface="+mn-lt"/>
                <a:ea typeface="+mn-ea"/>
                <a:cs typeface="+mn-cs"/>
              </a:rPr>
              <a:t>Garling</a:t>
            </a:r>
            <a:r>
              <a:rPr lang="en-AU" sz="1200" kern="1200" dirty="0">
                <a:solidFill>
                  <a:schemeClr val="tx1"/>
                </a:solidFill>
                <a:effectLst/>
                <a:latin typeface="+mn-lt"/>
                <a:ea typeface="+mn-ea"/>
                <a:cs typeface="+mn-cs"/>
              </a:rPr>
              <a:t> J </a:t>
            </a:r>
          </a:p>
          <a:p>
            <a:pPr lvl="0"/>
            <a:r>
              <a:rPr lang="en-US" sz="1200" kern="1200" dirty="0">
                <a:solidFill>
                  <a:schemeClr val="tx1"/>
                </a:solidFill>
                <a:effectLst/>
                <a:latin typeface="+mn-lt"/>
                <a:ea typeface="+mn-ea"/>
                <a:cs typeface="+mn-cs"/>
              </a:rPr>
              <a:t>pointed to Practice Note: parties are obliged to try to agree</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determined the questions for the experts himself</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appended the questions to his interlocutory Judgement</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“Herding Cats – The Dark Arts of the Experts’ Conference” – Greenway Chambers</a:t>
            </a:r>
          </a:p>
          <a:p>
            <a:r>
              <a:rPr lang="en-AU" sz="1200" kern="1200" dirty="0">
                <a:solidFill>
                  <a:schemeClr val="tx1"/>
                </a:solidFill>
                <a:effectLst/>
                <a:latin typeface="+mn-lt"/>
                <a:ea typeface="+mn-ea"/>
                <a:cs typeface="+mn-cs"/>
              </a:rPr>
              <a:t>Presented by Ian Roberts SC &amp; Richard Cheney SC</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Recommendation</a:t>
            </a:r>
          </a:p>
          <a:p>
            <a:r>
              <a:rPr lang="en-AU" sz="1200" kern="1200" dirty="0">
                <a:solidFill>
                  <a:schemeClr val="tx1"/>
                </a:solidFill>
                <a:effectLst/>
                <a:latin typeface="+mn-lt"/>
                <a:ea typeface="+mn-ea"/>
                <a:cs typeface="+mn-cs"/>
              </a:rPr>
              <a:t>Where necessary to disagree – consider having 1 set of assumptions and highlight the alternate assumptions posed.</a:t>
            </a:r>
          </a:p>
          <a:p>
            <a:pPr lvl="0"/>
            <a:r>
              <a:rPr lang="en-US" sz="1200" kern="1200" dirty="0">
                <a:solidFill>
                  <a:schemeClr val="tx1"/>
                </a:solidFill>
                <a:effectLst/>
                <a:latin typeface="+mn-lt"/>
                <a:ea typeface="+mn-ea"/>
                <a:cs typeface="+mn-cs"/>
              </a:rPr>
              <a:t>This makes it easier for the experts &amp; facilitator to see the difference</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Experts more likely to pay equal attention to issues rather than rush through the second set of assumptions &amp; questions to get the conclave finished</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It makes the report more cohesive – not reading like 2 separate reports</a:t>
            </a: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C17FF33-A921-6946-90D4-A901378DD1A8}" type="slidenum">
              <a:rPr lang="en-US" smtClean="0"/>
              <a:t>8</a:t>
            </a:fld>
            <a:endParaRPr lang="en-US"/>
          </a:p>
        </p:txBody>
      </p:sp>
    </p:spTree>
    <p:extLst>
      <p:ext uri="{BB962C8B-B14F-4D97-AF65-F5344CB8AC3E}">
        <p14:creationId xmlns:p14="http://schemas.microsoft.com/office/powerpoint/2010/main" val="2670394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C17FF33-A921-6946-90D4-A901378DD1A8}" type="slidenum">
              <a:rPr lang="en-US" smtClean="0"/>
              <a:t>9</a:t>
            </a:fld>
            <a:endParaRPr lang="en-US"/>
          </a:p>
        </p:txBody>
      </p:sp>
    </p:spTree>
    <p:extLst>
      <p:ext uri="{BB962C8B-B14F-4D97-AF65-F5344CB8AC3E}">
        <p14:creationId xmlns:p14="http://schemas.microsoft.com/office/powerpoint/2010/main" val="1896196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GB"/>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2/21/20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2/21/20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2/21/20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2/21/20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GB"/>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2/21/20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2/21/20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2/21/20</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2/21/20</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2/21/20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GB"/>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2/21/20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2/21/20</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2/21/20</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6715E-13D2-004D-BE77-871430124ACA}"/>
              </a:ext>
            </a:extLst>
          </p:cNvPr>
          <p:cNvSpPr>
            <a:spLocks noGrp="1"/>
          </p:cNvSpPr>
          <p:nvPr>
            <p:ph type="ctrTitle"/>
          </p:nvPr>
        </p:nvSpPr>
        <p:spPr/>
        <p:txBody>
          <a:bodyPr/>
          <a:lstStyle/>
          <a:p>
            <a:r>
              <a:rPr lang="en-US" dirty="0"/>
              <a:t>Getting a Better </a:t>
            </a:r>
            <a:br>
              <a:rPr lang="en-US" dirty="0"/>
            </a:br>
            <a:r>
              <a:rPr lang="en-US" dirty="0"/>
              <a:t>Joint Expert Report</a:t>
            </a:r>
          </a:p>
        </p:txBody>
      </p:sp>
      <p:sp>
        <p:nvSpPr>
          <p:cNvPr id="3" name="Subtitle 2">
            <a:extLst>
              <a:ext uri="{FF2B5EF4-FFF2-40B4-BE49-F238E27FC236}">
                <a16:creationId xmlns:a16="http://schemas.microsoft.com/office/drawing/2014/main" id="{B228A825-FE96-BE40-89BB-C7A3F7B6D142}"/>
              </a:ext>
            </a:extLst>
          </p:cNvPr>
          <p:cNvSpPr>
            <a:spLocks noGrp="1"/>
          </p:cNvSpPr>
          <p:nvPr>
            <p:ph type="subTitle" idx="1"/>
          </p:nvPr>
        </p:nvSpPr>
        <p:spPr/>
        <p:txBody>
          <a:bodyPr/>
          <a:lstStyle/>
          <a:p>
            <a:r>
              <a:rPr lang="en-US" dirty="0"/>
              <a:t>Kerry Hogan-Ross &amp; Karen Stott</a:t>
            </a:r>
          </a:p>
        </p:txBody>
      </p:sp>
    </p:spTree>
    <p:extLst>
      <p:ext uri="{BB962C8B-B14F-4D97-AF65-F5344CB8AC3E}">
        <p14:creationId xmlns:p14="http://schemas.microsoft.com/office/powerpoint/2010/main" val="2585941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A7373-1C84-B14F-AC91-2188CCA50FCA}"/>
              </a:ext>
            </a:extLst>
          </p:cNvPr>
          <p:cNvSpPr>
            <a:spLocks noGrp="1"/>
          </p:cNvSpPr>
          <p:nvPr>
            <p:ph type="title"/>
          </p:nvPr>
        </p:nvSpPr>
        <p:spPr/>
        <p:txBody>
          <a:bodyPr/>
          <a:lstStyle/>
          <a:p>
            <a:r>
              <a:rPr lang="en-US" dirty="0"/>
              <a:t>The Questions are Everything!</a:t>
            </a:r>
          </a:p>
        </p:txBody>
      </p:sp>
      <p:sp>
        <p:nvSpPr>
          <p:cNvPr id="3" name="Content Placeholder 2">
            <a:extLst>
              <a:ext uri="{FF2B5EF4-FFF2-40B4-BE49-F238E27FC236}">
                <a16:creationId xmlns:a16="http://schemas.microsoft.com/office/drawing/2014/main" id="{ACFCB830-7F9B-5146-9814-B565DD918E11}"/>
              </a:ext>
            </a:extLst>
          </p:cNvPr>
          <p:cNvSpPr>
            <a:spLocks noGrp="1"/>
          </p:cNvSpPr>
          <p:nvPr>
            <p:ph idx="1"/>
          </p:nvPr>
        </p:nvSpPr>
        <p:spPr>
          <a:xfrm>
            <a:off x="3869268" y="354563"/>
            <a:ext cx="7315200" cy="6288833"/>
          </a:xfrm>
        </p:spPr>
        <p:txBody>
          <a:bodyPr>
            <a:normAutofit lnSpcReduction="10000"/>
          </a:bodyPr>
          <a:lstStyle/>
          <a:p>
            <a:pPr marL="0" indent="0">
              <a:buNone/>
            </a:pPr>
            <a:endParaRPr lang="en-AU" sz="2400" b="1" dirty="0"/>
          </a:p>
          <a:p>
            <a:pPr marL="0" indent="0">
              <a:buNone/>
            </a:pPr>
            <a:r>
              <a:rPr lang="en-AU" sz="2400" b="1" dirty="0"/>
              <a:t>The questions are as important as your initial brief to your expert. </a:t>
            </a:r>
            <a:br>
              <a:rPr lang="en-AU" sz="2400" dirty="0"/>
            </a:br>
            <a:br>
              <a:rPr lang="en-AU" sz="2400" dirty="0"/>
            </a:br>
            <a:r>
              <a:rPr lang="en-AU" sz="2400" dirty="0"/>
              <a:t>Questions should:</a:t>
            </a:r>
          </a:p>
          <a:p>
            <a:pPr>
              <a:buFontTx/>
              <a:buChar char="-"/>
            </a:pPr>
            <a:r>
              <a:rPr lang="en-AU" sz="2400" dirty="0"/>
              <a:t>Go to the true issues in the case</a:t>
            </a:r>
          </a:p>
          <a:p>
            <a:pPr>
              <a:buFontTx/>
              <a:buChar char="-"/>
            </a:pPr>
            <a:r>
              <a:rPr lang="en-AU" sz="2400" dirty="0"/>
              <a:t>Be researched properly first – it's ok to consult with your expert!</a:t>
            </a:r>
          </a:p>
          <a:p>
            <a:pPr>
              <a:buFontTx/>
              <a:buChar char="-"/>
            </a:pPr>
            <a:r>
              <a:rPr lang="en-AU" sz="2400" dirty="0"/>
              <a:t>Use correct and consistent terminology</a:t>
            </a:r>
          </a:p>
          <a:p>
            <a:pPr>
              <a:buFontTx/>
              <a:buChar char="-"/>
            </a:pPr>
            <a:r>
              <a:rPr lang="en-AU" sz="2400" dirty="0"/>
              <a:t>Be clear and unambiguous</a:t>
            </a:r>
          </a:p>
          <a:p>
            <a:pPr>
              <a:buFontTx/>
              <a:buChar char="-"/>
            </a:pPr>
            <a:r>
              <a:rPr lang="en-AU" sz="2400" dirty="0"/>
              <a:t>Not be repetitive</a:t>
            </a:r>
          </a:p>
          <a:p>
            <a:pPr>
              <a:buFontTx/>
              <a:buChar char="-"/>
            </a:pPr>
            <a:r>
              <a:rPr lang="en-AU" sz="2400" dirty="0"/>
              <a:t>Not annoy the experts</a:t>
            </a:r>
          </a:p>
          <a:p>
            <a:pPr marL="0" indent="0">
              <a:buNone/>
            </a:pPr>
            <a:endParaRPr lang="en-AU" sz="2400" dirty="0"/>
          </a:p>
          <a:p>
            <a:pPr marL="0" indent="0">
              <a:buNone/>
            </a:pPr>
            <a:r>
              <a:rPr lang="en-AU" sz="2400" dirty="0"/>
              <a:t>Also: Consider whether the goal is “Yes/No” answers or detailed information</a:t>
            </a:r>
          </a:p>
          <a:p>
            <a:endParaRPr lang="en-US" dirty="0"/>
          </a:p>
        </p:txBody>
      </p:sp>
    </p:spTree>
    <p:extLst>
      <p:ext uri="{BB962C8B-B14F-4D97-AF65-F5344CB8AC3E}">
        <p14:creationId xmlns:p14="http://schemas.microsoft.com/office/powerpoint/2010/main" val="4238678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C1429-B9EE-E14F-A100-D828B0C62236}"/>
              </a:ext>
            </a:extLst>
          </p:cNvPr>
          <p:cNvSpPr>
            <a:spLocks noGrp="1"/>
          </p:cNvSpPr>
          <p:nvPr>
            <p:ph type="title"/>
          </p:nvPr>
        </p:nvSpPr>
        <p:spPr/>
        <p:txBody>
          <a:bodyPr/>
          <a:lstStyle/>
          <a:p>
            <a:r>
              <a:rPr lang="en-US" dirty="0"/>
              <a:t>The Questions are Everything!</a:t>
            </a:r>
          </a:p>
        </p:txBody>
      </p:sp>
      <p:sp>
        <p:nvSpPr>
          <p:cNvPr id="3" name="Content Placeholder 2">
            <a:extLst>
              <a:ext uri="{FF2B5EF4-FFF2-40B4-BE49-F238E27FC236}">
                <a16:creationId xmlns:a16="http://schemas.microsoft.com/office/drawing/2014/main" id="{C13543E0-3F54-6D49-AC27-9CB2ECCE88F9}"/>
              </a:ext>
            </a:extLst>
          </p:cNvPr>
          <p:cNvSpPr>
            <a:spLocks noGrp="1"/>
          </p:cNvSpPr>
          <p:nvPr>
            <p:ph idx="1"/>
          </p:nvPr>
        </p:nvSpPr>
        <p:spPr/>
        <p:txBody>
          <a:bodyPr>
            <a:normAutofit/>
          </a:bodyPr>
          <a:lstStyle/>
          <a:p>
            <a:pPr marL="0" indent="0">
              <a:buNone/>
            </a:pPr>
            <a:endParaRPr lang="en-US" dirty="0"/>
          </a:p>
          <a:p>
            <a:pPr marL="0" indent="0">
              <a:buNone/>
            </a:pPr>
            <a:r>
              <a:rPr lang="en-US" dirty="0"/>
              <a:t>Questions should be:</a:t>
            </a:r>
          </a:p>
          <a:p>
            <a:r>
              <a:rPr lang="en-US" dirty="0"/>
              <a:t>Researched properly first – consult with your expert!</a:t>
            </a:r>
          </a:p>
          <a:p>
            <a:r>
              <a:rPr lang="en-US" dirty="0"/>
              <a:t>Use correct terminology</a:t>
            </a:r>
          </a:p>
          <a:p>
            <a:r>
              <a:rPr lang="en-US" dirty="0"/>
              <a:t>Case study re alleged failure to diagnose rectal cancer</a:t>
            </a:r>
          </a:p>
          <a:p>
            <a:r>
              <a:rPr lang="en-US" dirty="0"/>
              <a:t>Questions referred to “</a:t>
            </a:r>
            <a:r>
              <a:rPr lang="en-AU" dirty="0"/>
              <a:t>cancerous growth”, “tumour”, “pre-malignant polyp” - interchangeably. </a:t>
            </a:r>
            <a:endParaRPr lang="en-US" dirty="0"/>
          </a:p>
          <a:p>
            <a:r>
              <a:rPr lang="en-US" dirty="0"/>
              <a:t>Example: </a:t>
            </a:r>
            <a:r>
              <a:rPr lang="en-AU" i="1" dirty="0"/>
              <a:t>Do you consider the plaintiff presented with any cancerous growth or pre-malignant polyp? </a:t>
            </a:r>
          </a:p>
          <a:p>
            <a:r>
              <a:rPr lang="en-AU" dirty="0"/>
              <a:t>Could the experts provide a yes / no answer?</a:t>
            </a:r>
          </a:p>
          <a:p>
            <a:r>
              <a:rPr lang="en-AU" dirty="0"/>
              <a:t>Example 2: a broad question producing an unexpected result:</a:t>
            </a:r>
          </a:p>
          <a:p>
            <a:r>
              <a:rPr lang="en-US" i="1" dirty="0"/>
              <a:t>Would earlier diagnosis and treatment have ensured the patient’s survival?</a:t>
            </a:r>
            <a:endParaRPr lang="en-AU" dirty="0"/>
          </a:p>
          <a:p>
            <a:pPr marL="0" indent="0">
              <a:buNone/>
            </a:pPr>
            <a:endParaRPr lang="en-AU" dirty="0"/>
          </a:p>
          <a:p>
            <a:endParaRPr lang="en-US" dirty="0"/>
          </a:p>
        </p:txBody>
      </p:sp>
    </p:spTree>
    <p:extLst>
      <p:ext uri="{BB962C8B-B14F-4D97-AF65-F5344CB8AC3E}">
        <p14:creationId xmlns:p14="http://schemas.microsoft.com/office/powerpoint/2010/main" val="2476967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6C4F4-57C6-7347-9BD2-60CF9707FC04}"/>
              </a:ext>
            </a:extLst>
          </p:cNvPr>
          <p:cNvSpPr>
            <a:spLocks noGrp="1"/>
          </p:cNvSpPr>
          <p:nvPr>
            <p:ph type="title"/>
          </p:nvPr>
        </p:nvSpPr>
        <p:spPr/>
        <p:txBody>
          <a:bodyPr/>
          <a:lstStyle/>
          <a:p>
            <a:r>
              <a:rPr lang="en-US" dirty="0"/>
              <a:t>The Questions are Everything!</a:t>
            </a:r>
          </a:p>
        </p:txBody>
      </p:sp>
      <p:sp>
        <p:nvSpPr>
          <p:cNvPr id="3" name="Content Placeholder 2">
            <a:extLst>
              <a:ext uri="{FF2B5EF4-FFF2-40B4-BE49-F238E27FC236}">
                <a16:creationId xmlns:a16="http://schemas.microsoft.com/office/drawing/2014/main" id="{6DAF986F-248E-1E47-9544-06899933939E}"/>
              </a:ext>
            </a:extLst>
          </p:cNvPr>
          <p:cNvSpPr>
            <a:spLocks noGrp="1"/>
          </p:cNvSpPr>
          <p:nvPr>
            <p:ph idx="1"/>
          </p:nvPr>
        </p:nvSpPr>
        <p:spPr>
          <a:xfrm>
            <a:off x="3869268" y="578498"/>
            <a:ext cx="7315200" cy="5822302"/>
          </a:xfrm>
        </p:spPr>
        <p:txBody>
          <a:bodyPr>
            <a:normAutofit lnSpcReduction="10000"/>
          </a:bodyPr>
          <a:lstStyle/>
          <a:p>
            <a:pPr marL="0" indent="0">
              <a:buNone/>
            </a:pPr>
            <a:r>
              <a:rPr lang="en-AU" sz="2400" b="1" dirty="0"/>
              <a:t>An example of a single question actually being more like 12 questions</a:t>
            </a:r>
            <a:r>
              <a:rPr lang="en-AU" sz="2400" dirty="0"/>
              <a:t>:</a:t>
            </a:r>
          </a:p>
          <a:p>
            <a:pPr marL="0" lvl="0" indent="0">
              <a:buNone/>
            </a:pPr>
            <a:r>
              <a:rPr lang="en-AU" sz="2400" b="1" dirty="0"/>
              <a:t>	</a:t>
            </a:r>
            <a:r>
              <a:rPr lang="en-AU" sz="2400" i="1" dirty="0"/>
              <a:t>In respect of each of the above consultations 	should a reasonable and competent (specialist 	doctor) in the position of the first defendant have 	arranged for further follow-up?  Was the diagnosis 	by the first defendant 	adequate?  Ought the first 	defendant have considered a differential diagnosis 	including cancer?</a:t>
            </a:r>
          </a:p>
          <a:p>
            <a:endParaRPr lang="en-US" sz="2400" dirty="0"/>
          </a:p>
          <a:p>
            <a:pPr lvl="0"/>
            <a:r>
              <a:rPr lang="en-US" sz="2400" dirty="0">
                <a:solidFill>
                  <a:schemeClr val="tx1"/>
                </a:solidFill>
              </a:rPr>
              <a:t>there were 4 consultations in issue, spanning over 2 years</a:t>
            </a:r>
            <a:endParaRPr lang="en-AU" sz="2400" dirty="0">
              <a:solidFill>
                <a:schemeClr val="tx1"/>
              </a:solidFill>
            </a:endParaRPr>
          </a:p>
          <a:p>
            <a:pPr lvl="0"/>
            <a:r>
              <a:rPr lang="en-US" sz="2400" dirty="0">
                <a:solidFill>
                  <a:schemeClr val="tx1"/>
                </a:solidFill>
              </a:rPr>
              <a:t>there were 13 questions put to the experts in full – (like this)</a:t>
            </a:r>
          </a:p>
          <a:p>
            <a:r>
              <a:rPr lang="en-US" sz="2400" dirty="0">
                <a:solidFill>
                  <a:schemeClr val="tx1"/>
                </a:solidFill>
              </a:rPr>
              <a:t>are yes/no answers expected here? Or detailed reasoning?</a:t>
            </a:r>
            <a:endParaRPr lang="en-AU" sz="2400" dirty="0">
              <a:solidFill>
                <a:schemeClr val="tx1"/>
              </a:solidFill>
            </a:endParaRPr>
          </a:p>
          <a:p>
            <a:endParaRPr lang="en-US" dirty="0"/>
          </a:p>
        </p:txBody>
      </p:sp>
    </p:spTree>
    <p:extLst>
      <p:ext uri="{BB962C8B-B14F-4D97-AF65-F5344CB8AC3E}">
        <p14:creationId xmlns:p14="http://schemas.microsoft.com/office/powerpoint/2010/main" val="562283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42877-8510-7147-834A-9697D7934A0B}"/>
              </a:ext>
            </a:extLst>
          </p:cNvPr>
          <p:cNvSpPr>
            <a:spLocks noGrp="1"/>
          </p:cNvSpPr>
          <p:nvPr>
            <p:ph type="title"/>
          </p:nvPr>
        </p:nvSpPr>
        <p:spPr/>
        <p:txBody>
          <a:bodyPr/>
          <a:lstStyle/>
          <a:p>
            <a:r>
              <a:rPr lang="en-US" dirty="0"/>
              <a:t>Timing</a:t>
            </a:r>
          </a:p>
        </p:txBody>
      </p:sp>
      <p:sp>
        <p:nvSpPr>
          <p:cNvPr id="3" name="Content Placeholder 2">
            <a:extLst>
              <a:ext uri="{FF2B5EF4-FFF2-40B4-BE49-F238E27FC236}">
                <a16:creationId xmlns:a16="http://schemas.microsoft.com/office/drawing/2014/main" id="{B91FBD2B-30FF-054B-A3F5-3D55EA6A6693}"/>
              </a:ext>
            </a:extLst>
          </p:cNvPr>
          <p:cNvSpPr>
            <a:spLocks noGrp="1"/>
          </p:cNvSpPr>
          <p:nvPr>
            <p:ph idx="1"/>
          </p:nvPr>
        </p:nvSpPr>
        <p:spPr/>
        <p:txBody>
          <a:bodyPr>
            <a:normAutofit/>
          </a:bodyPr>
          <a:lstStyle/>
          <a:p>
            <a:endParaRPr lang="en-AU" dirty="0"/>
          </a:p>
          <a:p>
            <a:r>
              <a:rPr lang="en-AU" sz="2400" dirty="0"/>
              <a:t>Time allocated for the conclave should be realistic</a:t>
            </a:r>
          </a:p>
          <a:p>
            <a:pPr marL="0" indent="0">
              <a:buNone/>
            </a:pPr>
            <a:endParaRPr lang="en-AU" sz="2400" dirty="0"/>
          </a:p>
          <a:p>
            <a:r>
              <a:rPr lang="en-AU" sz="2400" dirty="0"/>
              <a:t>5 pages of assumptions, and multiple assumptions, with 20 questions that have multiple components to each one – will take longer than a 2-3 hour conference. </a:t>
            </a:r>
          </a:p>
          <a:p>
            <a:pPr marL="0" indent="0">
              <a:buNone/>
            </a:pPr>
            <a:endParaRPr lang="en-AU" sz="2400" dirty="0"/>
          </a:p>
          <a:p>
            <a:r>
              <a:rPr lang="en-AU" sz="2400" dirty="0"/>
              <a:t>Conclave date sufficiently in advance of report deadline</a:t>
            </a:r>
          </a:p>
          <a:p>
            <a:pPr marL="0" indent="0">
              <a:buNone/>
            </a:pPr>
            <a:endParaRPr lang="en-AU" sz="2400" dirty="0"/>
          </a:p>
          <a:p>
            <a:r>
              <a:rPr lang="en-AU" sz="2400" dirty="0"/>
              <a:t>What is the availability of the experts available afterwards to review, amend and sign the report?</a:t>
            </a:r>
          </a:p>
          <a:p>
            <a:pPr marL="0" indent="0">
              <a:buNone/>
            </a:pPr>
            <a:endParaRPr lang="en-AU" sz="2400" dirty="0"/>
          </a:p>
          <a:p>
            <a:pPr marL="0" indent="0">
              <a:buNone/>
            </a:pPr>
            <a:endParaRPr lang="en-AU" sz="2400" dirty="0"/>
          </a:p>
          <a:p>
            <a:pPr marL="0" indent="0">
              <a:buNone/>
            </a:pPr>
            <a:endParaRPr lang="en-US" dirty="0"/>
          </a:p>
        </p:txBody>
      </p:sp>
    </p:spTree>
    <p:extLst>
      <p:ext uri="{BB962C8B-B14F-4D97-AF65-F5344CB8AC3E}">
        <p14:creationId xmlns:p14="http://schemas.microsoft.com/office/powerpoint/2010/main" val="530035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56661-18D5-4E40-A712-229770A3BE95}"/>
              </a:ext>
            </a:extLst>
          </p:cNvPr>
          <p:cNvSpPr>
            <a:spLocks noGrp="1"/>
          </p:cNvSpPr>
          <p:nvPr>
            <p:ph type="title"/>
          </p:nvPr>
        </p:nvSpPr>
        <p:spPr/>
        <p:txBody>
          <a:bodyPr/>
          <a:lstStyle/>
          <a:p>
            <a:r>
              <a:rPr lang="en-US" dirty="0"/>
              <a:t>Consequences of Briefing </a:t>
            </a:r>
            <a:br>
              <a:rPr lang="en-US" dirty="0"/>
            </a:br>
            <a:r>
              <a:rPr lang="en-US" dirty="0"/>
              <a:t>On Time v Late</a:t>
            </a:r>
          </a:p>
        </p:txBody>
      </p:sp>
      <p:sp>
        <p:nvSpPr>
          <p:cNvPr id="3" name="Content Placeholder 2">
            <a:extLst>
              <a:ext uri="{FF2B5EF4-FFF2-40B4-BE49-F238E27FC236}">
                <a16:creationId xmlns:a16="http://schemas.microsoft.com/office/drawing/2014/main" id="{00510682-7AD8-3444-B751-7FC17C82F85B}"/>
              </a:ext>
            </a:extLst>
          </p:cNvPr>
          <p:cNvSpPr>
            <a:spLocks noGrp="1"/>
          </p:cNvSpPr>
          <p:nvPr>
            <p:ph idx="1"/>
          </p:nvPr>
        </p:nvSpPr>
        <p:spPr/>
        <p:txBody>
          <a:bodyPr/>
          <a:lstStyle/>
          <a:p>
            <a:pPr lvl="0" fontAlgn="base"/>
            <a:r>
              <a:rPr lang="en-US" sz="3200" dirty="0"/>
              <a:t>Your expert’s opinion should not come as a surprise!</a:t>
            </a:r>
            <a:endParaRPr lang="en-AU" sz="3200" dirty="0"/>
          </a:p>
          <a:p>
            <a:pPr lvl="0" fontAlgn="base"/>
            <a:r>
              <a:rPr lang="en-US" sz="3200" dirty="0"/>
              <a:t>Experts are prepared and not annoyed</a:t>
            </a:r>
            <a:endParaRPr lang="en-AU" sz="3200" dirty="0"/>
          </a:p>
          <a:p>
            <a:pPr lvl="0" fontAlgn="base"/>
            <a:r>
              <a:rPr lang="en-US" sz="3200" dirty="0"/>
              <a:t>Greater likelihood that report can be completed immediately</a:t>
            </a:r>
            <a:endParaRPr lang="en-AU" sz="3200" dirty="0"/>
          </a:p>
          <a:p>
            <a:pPr lvl="0" fontAlgn="base"/>
            <a:r>
              <a:rPr lang="en-US" sz="3200" dirty="0"/>
              <a:t>Minimal need to change report afterwards due to experts wanting to add to or change their comments</a:t>
            </a:r>
            <a:endParaRPr lang="en-AU" sz="3200" dirty="0"/>
          </a:p>
          <a:p>
            <a:pPr marL="0" indent="0">
              <a:buNone/>
            </a:pPr>
            <a:endParaRPr lang="en-US" dirty="0"/>
          </a:p>
        </p:txBody>
      </p:sp>
    </p:spTree>
    <p:extLst>
      <p:ext uri="{BB962C8B-B14F-4D97-AF65-F5344CB8AC3E}">
        <p14:creationId xmlns:p14="http://schemas.microsoft.com/office/powerpoint/2010/main" val="770189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97544-9DA7-9B40-814D-36049BD31B6D}"/>
              </a:ext>
            </a:extLst>
          </p:cNvPr>
          <p:cNvSpPr>
            <a:spLocks noGrp="1"/>
          </p:cNvSpPr>
          <p:nvPr>
            <p:ph type="title"/>
          </p:nvPr>
        </p:nvSpPr>
        <p:spPr/>
        <p:txBody>
          <a:bodyPr/>
          <a:lstStyle/>
          <a:p>
            <a:r>
              <a:rPr lang="en-US" dirty="0"/>
              <a:t>It is ideal if </a:t>
            </a:r>
            <a:br>
              <a:rPr lang="en-US" dirty="0"/>
            </a:br>
            <a:r>
              <a:rPr lang="en-US" dirty="0"/>
              <a:t>Experts are </a:t>
            </a:r>
            <a:br>
              <a:rPr lang="en-US" dirty="0"/>
            </a:br>
            <a:r>
              <a:rPr lang="en-US" dirty="0"/>
              <a:t>co-operative and collegiate but….</a:t>
            </a:r>
          </a:p>
        </p:txBody>
      </p:sp>
      <p:sp>
        <p:nvSpPr>
          <p:cNvPr id="3" name="Content Placeholder 2">
            <a:extLst>
              <a:ext uri="{FF2B5EF4-FFF2-40B4-BE49-F238E27FC236}">
                <a16:creationId xmlns:a16="http://schemas.microsoft.com/office/drawing/2014/main" id="{29C83AD3-8BAF-AF46-9D23-ACB3F24033A5}"/>
              </a:ext>
            </a:extLst>
          </p:cNvPr>
          <p:cNvSpPr>
            <a:spLocks noGrp="1"/>
          </p:cNvSpPr>
          <p:nvPr>
            <p:ph idx="1"/>
          </p:nvPr>
        </p:nvSpPr>
        <p:spPr/>
        <p:txBody>
          <a:bodyPr>
            <a:normAutofit/>
          </a:bodyPr>
          <a:lstStyle/>
          <a:p>
            <a:r>
              <a:rPr lang="en-US" sz="3200" dirty="0"/>
              <a:t>True Stories</a:t>
            </a:r>
          </a:p>
          <a:p>
            <a:pPr marL="0" indent="0">
              <a:buNone/>
            </a:pPr>
            <a:endParaRPr lang="en-US" sz="3200" dirty="0"/>
          </a:p>
          <a:p>
            <a:r>
              <a:rPr lang="en-US" sz="3200" dirty="0"/>
              <a:t>Look after your expert and your expert will look after you</a:t>
            </a:r>
          </a:p>
          <a:p>
            <a:pPr marL="0" indent="0">
              <a:buNone/>
            </a:pPr>
            <a:endParaRPr lang="en-US" sz="3200" dirty="0"/>
          </a:p>
          <a:p>
            <a:r>
              <a:rPr lang="en-US" sz="3200" dirty="0"/>
              <a:t>How a Facilitator can help</a:t>
            </a:r>
          </a:p>
        </p:txBody>
      </p:sp>
    </p:spTree>
    <p:extLst>
      <p:ext uri="{BB962C8B-B14F-4D97-AF65-F5344CB8AC3E}">
        <p14:creationId xmlns:p14="http://schemas.microsoft.com/office/powerpoint/2010/main" val="4033904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ACAAA-F04D-1146-A1DF-B18AC0DC886F}"/>
              </a:ext>
            </a:extLst>
          </p:cNvPr>
          <p:cNvSpPr>
            <a:spLocks noGrp="1"/>
          </p:cNvSpPr>
          <p:nvPr>
            <p:ph type="title"/>
          </p:nvPr>
        </p:nvSpPr>
        <p:spPr/>
        <p:txBody>
          <a:bodyPr/>
          <a:lstStyle/>
          <a:p>
            <a:r>
              <a:rPr lang="en-US" dirty="0"/>
              <a:t>What is the Role of a Facilitator?</a:t>
            </a:r>
          </a:p>
        </p:txBody>
      </p:sp>
      <p:sp>
        <p:nvSpPr>
          <p:cNvPr id="3" name="Content Placeholder 2">
            <a:extLst>
              <a:ext uri="{FF2B5EF4-FFF2-40B4-BE49-F238E27FC236}">
                <a16:creationId xmlns:a16="http://schemas.microsoft.com/office/drawing/2014/main" id="{3741D1EB-8417-EA42-A132-62ED593F0A4A}"/>
              </a:ext>
            </a:extLst>
          </p:cNvPr>
          <p:cNvSpPr>
            <a:spLocks noGrp="1"/>
          </p:cNvSpPr>
          <p:nvPr>
            <p:ph idx="1"/>
          </p:nvPr>
        </p:nvSpPr>
        <p:spPr/>
        <p:txBody>
          <a:bodyPr/>
          <a:lstStyle/>
          <a:p>
            <a:pPr marL="0" indent="0">
              <a:buNone/>
            </a:pPr>
            <a:r>
              <a:rPr lang="en-AU" sz="2800" dirty="0"/>
              <a:t>In a neutral and non-biased way, to facilitate an environment whereby the experts produce, in a timely and cost-effective manner, a joint report that assists the court. </a:t>
            </a:r>
          </a:p>
          <a:p>
            <a:pPr marL="0" indent="0">
              <a:buNone/>
            </a:pPr>
            <a:r>
              <a:rPr lang="en-AU" sz="2800" dirty="0"/>
              <a:t>That is, a report that complies with the Practice Note and the court’s orders and is cogent, well presented, avoids repetition and answers the questions. </a:t>
            </a:r>
          </a:p>
          <a:p>
            <a:pPr marL="0" indent="0">
              <a:buNone/>
            </a:pPr>
            <a:endParaRPr lang="en-US" dirty="0"/>
          </a:p>
        </p:txBody>
      </p:sp>
    </p:spTree>
    <p:extLst>
      <p:ext uri="{BB962C8B-B14F-4D97-AF65-F5344CB8AC3E}">
        <p14:creationId xmlns:p14="http://schemas.microsoft.com/office/powerpoint/2010/main" val="1282566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5F593-B86B-2046-A04D-A55992D38E74}"/>
              </a:ext>
            </a:extLst>
          </p:cNvPr>
          <p:cNvSpPr>
            <a:spLocks noGrp="1"/>
          </p:cNvSpPr>
          <p:nvPr>
            <p:ph type="title"/>
          </p:nvPr>
        </p:nvSpPr>
        <p:spPr/>
        <p:txBody>
          <a:bodyPr/>
          <a:lstStyle/>
          <a:p>
            <a:r>
              <a:rPr lang="en-US" dirty="0"/>
              <a:t>Why have a Facilitator?</a:t>
            </a:r>
          </a:p>
        </p:txBody>
      </p:sp>
      <p:sp>
        <p:nvSpPr>
          <p:cNvPr id="3" name="Content Placeholder 2">
            <a:extLst>
              <a:ext uri="{FF2B5EF4-FFF2-40B4-BE49-F238E27FC236}">
                <a16:creationId xmlns:a16="http://schemas.microsoft.com/office/drawing/2014/main" id="{7382247C-A10B-3745-B7AA-8F915E0E8418}"/>
              </a:ext>
            </a:extLst>
          </p:cNvPr>
          <p:cNvSpPr>
            <a:spLocks noGrp="1"/>
          </p:cNvSpPr>
          <p:nvPr>
            <p:ph idx="1"/>
          </p:nvPr>
        </p:nvSpPr>
        <p:spPr/>
        <p:txBody>
          <a:bodyPr>
            <a:normAutofit/>
          </a:bodyPr>
          <a:lstStyle/>
          <a:p>
            <a:r>
              <a:rPr lang="en-AU" sz="2800" dirty="0"/>
              <a:t>To guide &amp; support the experts in their duty </a:t>
            </a:r>
          </a:p>
          <a:p>
            <a:endParaRPr lang="en-AU" sz="2800" dirty="0"/>
          </a:p>
          <a:p>
            <a:r>
              <a:rPr lang="en-AU" sz="2800" dirty="0"/>
              <a:t>To manage power imbalances</a:t>
            </a:r>
          </a:p>
          <a:p>
            <a:endParaRPr lang="en-AU" sz="2800" dirty="0"/>
          </a:p>
          <a:p>
            <a:r>
              <a:rPr lang="en-AU" sz="2800" dirty="0"/>
              <a:t>To ensure the experts address the questions</a:t>
            </a:r>
          </a:p>
          <a:p>
            <a:pPr marL="0" indent="0">
              <a:buNone/>
            </a:pPr>
            <a:endParaRPr lang="en-AU" sz="2800" dirty="0"/>
          </a:p>
          <a:p>
            <a:r>
              <a:rPr lang="en-AU" sz="2800" dirty="0"/>
              <a:t>To bring the joint expert report to completion in a timely manner – </a:t>
            </a:r>
            <a:r>
              <a:rPr lang="en-AU" sz="2800" i="1" dirty="0"/>
              <a:t>don’t under estimate how difficult this can be! </a:t>
            </a:r>
          </a:p>
          <a:p>
            <a:pPr marL="0" indent="0">
              <a:buNone/>
            </a:pPr>
            <a:endParaRPr lang="en-US" dirty="0"/>
          </a:p>
        </p:txBody>
      </p:sp>
    </p:spTree>
    <p:extLst>
      <p:ext uri="{BB962C8B-B14F-4D97-AF65-F5344CB8AC3E}">
        <p14:creationId xmlns:p14="http://schemas.microsoft.com/office/powerpoint/2010/main" val="3836211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01CCC-158F-3F4E-BCA5-29B85E0EC1BE}"/>
              </a:ext>
            </a:extLst>
          </p:cNvPr>
          <p:cNvSpPr>
            <a:spLocks noGrp="1"/>
          </p:cNvSpPr>
          <p:nvPr>
            <p:ph type="title"/>
          </p:nvPr>
        </p:nvSpPr>
        <p:spPr/>
        <p:txBody>
          <a:bodyPr/>
          <a:lstStyle/>
          <a:p>
            <a:r>
              <a:rPr lang="en-AU" b="1" dirty="0"/>
              <a:t>Coffey v </a:t>
            </a:r>
            <a:r>
              <a:rPr lang="en-AU" sz="3200" b="1" dirty="0"/>
              <a:t>Murrumbidgee</a:t>
            </a:r>
            <a:r>
              <a:rPr lang="en-AU" b="1" dirty="0"/>
              <a:t> Local Health District </a:t>
            </a:r>
            <a:br>
              <a:rPr lang="en-AU" b="1" dirty="0"/>
            </a:br>
            <a:r>
              <a:rPr lang="en-AU" sz="2000" b="1" dirty="0"/>
              <a:t>[2017] NSWSC 1441</a:t>
            </a:r>
            <a:br>
              <a:rPr lang="en-AU" dirty="0"/>
            </a:br>
            <a:endParaRPr lang="en-US" dirty="0"/>
          </a:p>
        </p:txBody>
      </p:sp>
      <p:sp>
        <p:nvSpPr>
          <p:cNvPr id="3" name="Content Placeholder 2">
            <a:extLst>
              <a:ext uri="{FF2B5EF4-FFF2-40B4-BE49-F238E27FC236}">
                <a16:creationId xmlns:a16="http://schemas.microsoft.com/office/drawing/2014/main" id="{F4256A39-B587-CC46-9CFE-524AB68596D6}"/>
              </a:ext>
            </a:extLst>
          </p:cNvPr>
          <p:cNvSpPr>
            <a:spLocks noGrp="1"/>
          </p:cNvSpPr>
          <p:nvPr>
            <p:ph idx="1"/>
          </p:nvPr>
        </p:nvSpPr>
        <p:spPr/>
        <p:txBody>
          <a:bodyPr>
            <a:normAutofit lnSpcReduction="10000"/>
          </a:bodyPr>
          <a:lstStyle/>
          <a:p>
            <a:pPr marL="0" indent="0">
              <a:buNone/>
            </a:pPr>
            <a:endParaRPr lang="en-US" sz="2800" dirty="0"/>
          </a:p>
          <a:p>
            <a:pPr marL="0" indent="0">
              <a:buNone/>
            </a:pPr>
            <a:r>
              <a:rPr lang="en-US" sz="2800" dirty="0"/>
              <a:t>His </a:t>
            </a:r>
            <a:r>
              <a:rPr lang="en-US" sz="2800" dirty="0" err="1"/>
              <a:t>Honour</a:t>
            </a:r>
            <a:r>
              <a:rPr lang="en-US" sz="2800" dirty="0"/>
              <a:t> Campbell J ordered that a conclave of  3 Obstetric liability experts be re-convened because:</a:t>
            </a:r>
          </a:p>
          <a:p>
            <a:pPr marL="0" indent="0">
              <a:buNone/>
            </a:pPr>
            <a:endParaRPr lang="en-US" sz="2800" dirty="0"/>
          </a:p>
          <a:p>
            <a:r>
              <a:rPr lang="en-US" sz="2800" dirty="0"/>
              <a:t>The joint report was “not sensible or logical”</a:t>
            </a:r>
          </a:p>
          <a:p>
            <a:r>
              <a:rPr lang="en-US" sz="2800" dirty="0"/>
              <a:t> It was submitted with a summary cover sheet by SC Facilitator with the transcript of the conclave attached – “contrary to the Rules and to proper practice”</a:t>
            </a:r>
          </a:p>
          <a:p>
            <a:r>
              <a:rPr lang="en-US" sz="2800" dirty="0"/>
              <a:t>One of the liability experts had not been able to attend the original conclave</a:t>
            </a:r>
          </a:p>
          <a:p>
            <a:endParaRPr lang="en-US" dirty="0"/>
          </a:p>
          <a:p>
            <a:endParaRPr lang="en-US" dirty="0"/>
          </a:p>
        </p:txBody>
      </p:sp>
    </p:spTree>
    <p:extLst>
      <p:ext uri="{BB962C8B-B14F-4D97-AF65-F5344CB8AC3E}">
        <p14:creationId xmlns:p14="http://schemas.microsoft.com/office/powerpoint/2010/main" val="26137932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C593C-9F5B-5D44-AFD2-06C2760E3702}"/>
              </a:ext>
            </a:extLst>
          </p:cNvPr>
          <p:cNvSpPr>
            <a:spLocks noGrp="1"/>
          </p:cNvSpPr>
          <p:nvPr>
            <p:ph type="title"/>
          </p:nvPr>
        </p:nvSpPr>
        <p:spPr/>
        <p:txBody>
          <a:bodyPr/>
          <a:lstStyle/>
          <a:p>
            <a:r>
              <a:rPr lang="en-US" dirty="0"/>
              <a:t>Attributes of a good Facilitator</a:t>
            </a:r>
          </a:p>
        </p:txBody>
      </p:sp>
      <p:sp>
        <p:nvSpPr>
          <p:cNvPr id="3" name="Content Placeholder 2">
            <a:extLst>
              <a:ext uri="{FF2B5EF4-FFF2-40B4-BE49-F238E27FC236}">
                <a16:creationId xmlns:a16="http://schemas.microsoft.com/office/drawing/2014/main" id="{0F9DC5BC-A5F9-F541-A0B1-13569C4A203A}"/>
              </a:ext>
            </a:extLst>
          </p:cNvPr>
          <p:cNvSpPr>
            <a:spLocks noGrp="1"/>
          </p:cNvSpPr>
          <p:nvPr>
            <p:ph idx="1"/>
          </p:nvPr>
        </p:nvSpPr>
        <p:spPr/>
        <p:txBody>
          <a:bodyPr>
            <a:normAutofit fontScale="92500" lnSpcReduction="10000"/>
          </a:bodyPr>
          <a:lstStyle/>
          <a:p>
            <a:pPr lvl="1" fontAlgn="base"/>
            <a:r>
              <a:rPr lang="en-US" sz="3200" dirty="0"/>
              <a:t>Legal expertise </a:t>
            </a:r>
          </a:p>
          <a:p>
            <a:pPr marL="502920" lvl="1" indent="0" fontAlgn="base">
              <a:buNone/>
            </a:pPr>
            <a:endParaRPr lang="en-AU" sz="3200" dirty="0"/>
          </a:p>
          <a:p>
            <a:pPr lvl="1" fontAlgn="base"/>
            <a:r>
              <a:rPr lang="en-US" sz="3200" dirty="0"/>
              <a:t>Expertise as a mediator / facilitator - able to manage strong personalities, encourage experts to adopt a constructive and collegiate approach</a:t>
            </a:r>
          </a:p>
          <a:p>
            <a:pPr marL="502920" lvl="1" indent="0" fontAlgn="base">
              <a:buNone/>
            </a:pPr>
            <a:r>
              <a:rPr lang="en-US" sz="3200" dirty="0"/>
              <a:t> </a:t>
            </a:r>
            <a:endParaRPr lang="en-AU" sz="3200" dirty="0"/>
          </a:p>
          <a:p>
            <a:pPr lvl="1" fontAlgn="base"/>
            <a:r>
              <a:rPr lang="en-US" sz="3200" dirty="0"/>
              <a:t>Hands-on approach – to herd cats and bring report to completion </a:t>
            </a:r>
          </a:p>
          <a:p>
            <a:pPr lvl="1" fontAlgn="base"/>
            <a:endParaRPr lang="en-US" sz="3200" dirty="0"/>
          </a:p>
          <a:p>
            <a:pPr lvl="1" fontAlgn="base"/>
            <a:r>
              <a:rPr lang="en-US" sz="3200" dirty="0"/>
              <a:t>Well-</a:t>
            </a:r>
            <a:r>
              <a:rPr lang="en-US" sz="3200" dirty="0" err="1"/>
              <a:t>organised</a:t>
            </a:r>
            <a:r>
              <a:rPr lang="en-US" sz="3200" dirty="0"/>
              <a:t> and good administrative skills</a:t>
            </a:r>
            <a:endParaRPr lang="en-AU" sz="3200" dirty="0"/>
          </a:p>
          <a:p>
            <a:endParaRPr lang="en-US" dirty="0"/>
          </a:p>
        </p:txBody>
      </p:sp>
    </p:spTree>
    <p:extLst>
      <p:ext uri="{BB962C8B-B14F-4D97-AF65-F5344CB8AC3E}">
        <p14:creationId xmlns:p14="http://schemas.microsoft.com/office/powerpoint/2010/main" val="539950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3603F-79BC-E54C-89E9-11118BA7F07C}"/>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F6B4BE62-2B48-E649-9F50-A79C4CE18DD3}"/>
              </a:ext>
            </a:extLst>
          </p:cNvPr>
          <p:cNvSpPr>
            <a:spLocks noGrp="1"/>
          </p:cNvSpPr>
          <p:nvPr>
            <p:ph idx="1"/>
          </p:nvPr>
        </p:nvSpPr>
        <p:spPr/>
        <p:txBody>
          <a:bodyPr>
            <a:normAutofit fontScale="77500" lnSpcReduction="20000"/>
          </a:bodyPr>
          <a:lstStyle/>
          <a:p>
            <a:pPr lvl="0"/>
            <a:endParaRPr lang="en-AU" dirty="0"/>
          </a:p>
          <a:p>
            <a:pPr lvl="0"/>
            <a:endParaRPr lang="en-AU" dirty="0"/>
          </a:p>
          <a:p>
            <a:pPr lvl="0"/>
            <a:r>
              <a:rPr lang="en-AU" sz="3300" dirty="0"/>
              <a:t>The purpose of expert witness joint conferences</a:t>
            </a:r>
          </a:p>
          <a:p>
            <a:pPr lvl="0"/>
            <a:r>
              <a:rPr lang="en-AU" sz="3300" dirty="0"/>
              <a:t>Success factors</a:t>
            </a:r>
          </a:p>
          <a:p>
            <a:pPr lvl="0"/>
            <a:r>
              <a:rPr lang="en-AU" sz="3300" dirty="0"/>
              <a:t>How to prepare – the questions are the thing</a:t>
            </a:r>
          </a:p>
          <a:p>
            <a:pPr lvl="0"/>
            <a:r>
              <a:rPr lang="en-AU" sz="3300" dirty="0"/>
              <a:t>Consequences of briefing early v late</a:t>
            </a:r>
          </a:p>
          <a:p>
            <a:pPr lvl="0"/>
            <a:r>
              <a:rPr lang="en-AU" sz="3300" dirty="0"/>
              <a:t>Why use a facilitator?</a:t>
            </a:r>
          </a:p>
          <a:p>
            <a:pPr lvl="0"/>
            <a:r>
              <a:rPr lang="en-AU" sz="3300" dirty="0"/>
              <a:t>Why use a stenographer?</a:t>
            </a:r>
          </a:p>
          <a:p>
            <a:pPr lvl="0"/>
            <a:r>
              <a:rPr lang="en-AU" sz="3300" dirty="0"/>
              <a:t>“Just, quick and cheap resolution” - ?</a:t>
            </a:r>
          </a:p>
          <a:p>
            <a:pPr marL="0" indent="0">
              <a:buNone/>
            </a:pPr>
            <a:endParaRPr lang="en-AU" sz="3300" dirty="0"/>
          </a:p>
          <a:p>
            <a:pPr marL="0" indent="0">
              <a:buNone/>
            </a:pPr>
            <a:r>
              <a:rPr lang="en-AU" sz="3300" dirty="0"/>
              <a:t>A joint expert report can make or break your case. If you prepare for the conclave well you are likely to be ahead of your opponent. </a:t>
            </a:r>
          </a:p>
          <a:p>
            <a:pPr lvl="0"/>
            <a:endParaRPr lang="en-AU" dirty="0"/>
          </a:p>
          <a:p>
            <a:pPr marL="0" lvl="0" indent="0">
              <a:buNone/>
            </a:pPr>
            <a:endParaRPr lang="en-AU" dirty="0"/>
          </a:p>
          <a:p>
            <a:pPr marL="0" indent="0">
              <a:buNone/>
            </a:pPr>
            <a:endParaRPr lang="en-US" dirty="0"/>
          </a:p>
        </p:txBody>
      </p:sp>
    </p:spTree>
    <p:extLst>
      <p:ext uri="{BB962C8B-B14F-4D97-AF65-F5344CB8AC3E}">
        <p14:creationId xmlns:p14="http://schemas.microsoft.com/office/powerpoint/2010/main" val="283396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0E273-45EE-A645-8366-7C9203BE852E}"/>
              </a:ext>
            </a:extLst>
          </p:cNvPr>
          <p:cNvSpPr>
            <a:spLocks noGrp="1"/>
          </p:cNvSpPr>
          <p:nvPr>
            <p:ph type="title"/>
          </p:nvPr>
        </p:nvSpPr>
        <p:spPr/>
        <p:txBody>
          <a:bodyPr/>
          <a:lstStyle/>
          <a:p>
            <a:pPr algn="ctr"/>
            <a:r>
              <a:rPr lang="en-US" dirty="0"/>
              <a:t>“Just, Quick and Cheap” </a:t>
            </a:r>
            <a:br>
              <a:rPr lang="en-US" dirty="0"/>
            </a:br>
            <a:r>
              <a:rPr lang="en-US" sz="6000" dirty="0"/>
              <a:t>?</a:t>
            </a:r>
          </a:p>
        </p:txBody>
      </p:sp>
      <p:sp>
        <p:nvSpPr>
          <p:cNvPr id="3" name="Content Placeholder 2">
            <a:extLst>
              <a:ext uri="{FF2B5EF4-FFF2-40B4-BE49-F238E27FC236}">
                <a16:creationId xmlns:a16="http://schemas.microsoft.com/office/drawing/2014/main" id="{FAB066B7-9505-7141-9E2C-049D6050620B}"/>
              </a:ext>
            </a:extLst>
          </p:cNvPr>
          <p:cNvSpPr>
            <a:spLocks noGrp="1"/>
          </p:cNvSpPr>
          <p:nvPr>
            <p:ph idx="1"/>
          </p:nvPr>
        </p:nvSpPr>
        <p:spPr/>
        <p:txBody>
          <a:bodyPr>
            <a:normAutofit fontScale="85000" lnSpcReduction="10000"/>
          </a:bodyPr>
          <a:lstStyle/>
          <a:p>
            <a:r>
              <a:rPr lang="en-US" sz="3600" dirty="0"/>
              <a:t>Costs of late-adjourned conclaves</a:t>
            </a:r>
          </a:p>
          <a:p>
            <a:endParaRPr lang="en-US" sz="3600" dirty="0"/>
          </a:p>
          <a:p>
            <a:r>
              <a:rPr lang="en-US" sz="3600" dirty="0"/>
              <a:t>Matters with multiple conclaves required</a:t>
            </a:r>
          </a:p>
          <a:p>
            <a:pPr marL="0" indent="0">
              <a:buNone/>
            </a:pPr>
            <a:endParaRPr lang="en-US" sz="3600" dirty="0"/>
          </a:p>
          <a:p>
            <a:r>
              <a:rPr lang="en-US" sz="3600" dirty="0"/>
              <a:t>District Court matters where quantum is relatively modest</a:t>
            </a:r>
          </a:p>
          <a:p>
            <a:endParaRPr lang="en-US" sz="3600" dirty="0"/>
          </a:p>
          <a:p>
            <a:r>
              <a:rPr lang="en-US" sz="3600" dirty="0"/>
              <a:t>Conclaves before or after ISC/Mediation?</a:t>
            </a:r>
          </a:p>
          <a:p>
            <a:pPr marL="0" indent="0">
              <a:buNone/>
            </a:pPr>
            <a:endParaRPr lang="en-US" sz="3600" dirty="0"/>
          </a:p>
          <a:p>
            <a:r>
              <a:rPr lang="en-US" sz="3600" dirty="0"/>
              <a:t>Conclaves right before Trial</a:t>
            </a:r>
          </a:p>
        </p:txBody>
      </p:sp>
    </p:spTree>
    <p:extLst>
      <p:ext uri="{BB962C8B-B14F-4D97-AF65-F5344CB8AC3E}">
        <p14:creationId xmlns:p14="http://schemas.microsoft.com/office/powerpoint/2010/main" val="2524009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1FFA-BAB9-2E43-98F7-E36EE3404643}"/>
              </a:ext>
            </a:extLst>
          </p:cNvPr>
          <p:cNvSpPr>
            <a:spLocks noGrp="1"/>
          </p:cNvSpPr>
          <p:nvPr>
            <p:ph type="title"/>
          </p:nvPr>
        </p:nvSpPr>
        <p:spPr/>
        <p:txBody>
          <a:bodyPr/>
          <a:lstStyle/>
          <a:p>
            <a:r>
              <a:rPr lang="en-US" dirty="0"/>
              <a:t>Different styles of Conclaves</a:t>
            </a:r>
          </a:p>
        </p:txBody>
      </p:sp>
      <p:sp>
        <p:nvSpPr>
          <p:cNvPr id="3" name="Content Placeholder 2">
            <a:extLst>
              <a:ext uri="{FF2B5EF4-FFF2-40B4-BE49-F238E27FC236}">
                <a16:creationId xmlns:a16="http://schemas.microsoft.com/office/drawing/2014/main" id="{CB17C2EE-83C3-3F40-83AF-0DC71569704E}"/>
              </a:ext>
            </a:extLst>
          </p:cNvPr>
          <p:cNvSpPr>
            <a:spLocks noGrp="1"/>
          </p:cNvSpPr>
          <p:nvPr>
            <p:ph idx="1"/>
          </p:nvPr>
        </p:nvSpPr>
        <p:spPr>
          <a:xfrm>
            <a:off x="3869268" y="410547"/>
            <a:ext cx="7315200" cy="6120882"/>
          </a:xfrm>
        </p:spPr>
        <p:txBody>
          <a:bodyPr>
            <a:normAutofit lnSpcReduction="10000"/>
          </a:bodyPr>
          <a:lstStyle/>
          <a:p>
            <a:endParaRPr lang="en-AU" sz="2600" b="1" dirty="0"/>
          </a:p>
          <a:p>
            <a:r>
              <a:rPr lang="en-AU" sz="2800" b="1" dirty="0"/>
              <a:t>Experts meet or conference call on their own and produce report. </a:t>
            </a:r>
            <a:r>
              <a:rPr lang="en-AU" sz="2800" dirty="0"/>
              <a:t>Not recommended but can be effective with experts very experienced in providing medico-legal reports, joint reports and giving evidence. </a:t>
            </a:r>
          </a:p>
          <a:p>
            <a:r>
              <a:rPr lang="en-AU" sz="2800" b="1" dirty="0"/>
              <a:t>Experts meet and/or conference call with facilitator with or without a stenographer</a:t>
            </a:r>
            <a:r>
              <a:rPr lang="en-AU" sz="2800" dirty="0"/>
              <a:t> transcript amended and draft report produced after the conclave.</a:t>
            </a:r>
          </a:p>
          <a:p>
            <a:r>
              <a:rPr lang="en-AU" sz="2800" b="1" dirty="0"/>
              <a:t>Experts meet and/or conference call with facilitator and stenographer</a:t>
            </a:r>
            <a:r>
              <a:rPr lang="en-AU" sz="2800" dirty="0"/>
              <a:t>. Answers inputted live and visible via lap tops or large screen throughout the conclave, first or even final draft available at end of conclave.</a:t>
            </a:r>
          </a:p>
          <a:p>
            <a:endParaRPr lang="en-US" dirty="0"/>
          </a:p>
        </p:txBody>
      </p:sp>
    </p:spTree>
    <p:extLst>
      <p:ext uri="{BB962C8B-B14F-4D97-AF65-F5344CB8AC3E}">
        <p14:creationId xmlns:p14="http://schemas.microsoft.com/office/powerpoint/2010/main" val="1830398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E2220-F14E-8648-A1F5-3E9F89B7B9FA}"/>
              </a:ext>
            </a:extLst>
          </p:cNvPr>
          <p:cNvSpPr>
            <a:spLocks noGrp="1"/>
          </p:cNvSpPr>
          <p:nvPr>
            <p:ph type="title"/>
          </p:nvPr>
        </p:nvSpPr>
        <p:spPr/>
        <p:txBody>
          <a:bodyPr/>
          <a:lstStyle/>
          <a:p>
            <a:r>
              <a:rPr lang="en-US" dirty="0"/>
              <a:t>Key Messages:</a:t>
            </a:r>
            <a:br>
              <a:rPr lang="en-US" dirty="0"/>
            </a:br>
            <a:r>
              <a:rPr lang="en-US" dirty="0"/>
              <a:t>PPPP!</a:t>
            </a:r>
          </a:p>
        </p:txBody>
      </p:sp>
      <p:sp>
        <p:nvSpPr>
          <p:cNvPr id="3" name="Content Placeholder 2">
            <a:extLst>
              <a:ext uri="{FF2B5EF4-FFF2-40B4-BE49-F238E27FC236}">
                <a16:creationId xmlns:a16="http://schemas.microsoft.com/office/drawing/2014/main" id="{CED2BEC6-71BA-F742-8380-BA85E8E85C49}"/>
              </a:ext>
            </a:extLst>
          </p:cNvPr>
          <p:cNvSpPr>
            <a:spLocks noGrp="1"/>
          </p:cNvSpPr>
          <p:nvPr>
            <p:ph idx="1"/>
          </p:nvPr>
        </p:nvSpPr>
        <p:spPr>
          <a:xfrm>
            <a:off x="3869268" y="261257"/>
            <a:ext cx="7315200" cy="6419461"/>
          </a:xfrm>
        </p:spPr>
        <p:txBody>
          <a:bodyPr>
            <a:normAutofit lnSpcReduction="10000"/>
          </a:bodyPr>
          <a:lstStyle/>
          <a:p>
            <a:pPr fontAlgn="base"/>
            <a:endParaRPr lang="en-AU" sz="2400" dirty="0"/>
          </a:p>
          <a:p>
            <a:pPr fontAlgn="base"/>
            <a:r>
              <a:rPr lang="en-AU" sz="2400" dirty="0"/>
              <a:t>If experts are poorly prepared or the questions are poorly drafted you risk having an uncooperative, disengaged, angry expert - they can go rogue! </a:t>
            </a:r>
          </a:p>
          <a:p>
            <a:pPr marL="0" indent="0" fontAlgn="base">
              <a:buNone/>
            </a:pPr>
            <a:endParaRPr lang="en-AU" sz="2400" dirty="0"/>
          </a:p>
          <a:p>
            <a:pPr fontAlgn="base"/>
            <a:r>
              <a:rPr lang="en-AU" sz="2400" dirty="0"/>
              <a:t>A poorly prepared expert may have less ability to counter an unequal power balance, or difficulty in expressing a view. </a:t>
            </a:r>
          </a:p>
          <a:p>
            <a:pPr marL="0" indent="0" fontAlgn="base">
              <a:buNone/>
            </a:pPr>
            <a:endParaRPr lang="en-AU" sz="2400" dirty="0"/>
          </a:p>
          <a:p>
            <a:pPr fontAlgn="base"/>
            <a:r>
              <a:rPr lang="en-AU" sz="2400" dirty="0"/>
              <a:t>A poorly prepared expert often leads to a delayed report, or a poor quality report. </a:t>
            </a:r>
          </a:p>
          <a:p>
            <a:pPr marL="0" indent="0" fontAlgn="base">
              <a:buNone/>
            </a:pPr>
            <a:endParaRPr lang="en-AU" sz="2400" dirty="0"/>
          </a:p>
          <a:p>
            <a:pPr fontAlgn="base"/>
            <a:r>
              <a:rPr lang="en-AU" sz="2400" dirty="0"/>
              <a:t>Poor preparation and putting an expert at a disadvantage is not just bad for the client, it is also a reputational issue for the solicitors. </a:t>
            </a:r>
          </a:p>
          <a:p>
            <a:pPr marL="0" indent="0" algn="r" fontAlgn="base">
              <a:buNone/>
            </a:pPr>
            <a:r>
              <a:rPr lang="en-AU" sz="2400" b="1" dirty="0"/>
              <a:t>Thank You</a:t>
            </a:r>
          </a:p>
          <a:p>
            <a:endParaRPr lang="en-US" dirty="0"/>
          </a:p>
        </p:txBody>
      </p:sp>
    </p:spTree>
    <p:extLst>
      <p:ext uri="{BB962C8B-B14F-4D97-AF65-F5344CB8AC3E}">
        <p14:creationId xmlns:p14="http://schemas.microsoft.com/office/powerpoint/2010/main" val="3463497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ABAB3-1731-BD41-AB26-0EE476E4104B}"/>
              </a:ext>
            </a:extLst>
          </p:cNvPr>
          <p:cNvSpPr>
            <a:spLocks noGrp="1"/>
          </p:cNvSpPr>
          <p:nvPr>
            <p:ph type="title"/>
          </p:nvPr>
        </p:nvSpPr>
        <p:spPr/>
        <p:txBody>
          <a:bodyPr/>
          <a:lstStyle/>
          <a:p>
            <a:r>
              <a:rPr lang="en-US" dirty="0"/>
              <a:t>Purpose of expert witness conclaves</a:t>
            </a:r>
          </a:p>
        </p:txBody>
      </p:sp>
      <p:sp>
        <p:nvSpPr>
          <p:cNvPr id="3" name="Content Placeholder 2">
            <a:extLst>
              <a:ext uri="{FF2B5EF4-FFF2-40B4-BE49-F238E27FC236}">
                <a16:creationId xmlns:a16="http://schemas.microsoft.com/office/drawing/2014/main" id="{87BEBD2B-D77C-2948-B5C7-949E015569BA}"/>
              </a:ext>
            </a:extLst>
          </p:cNvPr>
          <p:cNvSpPr>
            <a:spLocks noGrp="1"/>
          </p:cNvSpPr>
          <p:nvPr>
            <p:ph idx="1"/>
          </p:nvPr>
        </p:nvSpPr>
        <p:spPr/>
        <p:txBody>
          <a:bodyPr/>
          <a:lstStyle/>
          <a:p>
            <a:pPr lvl="0"/>
            <a:r>
              <a:rPr lang="en-US" sz="3600" dirty="0"/>
              <a:t>To assist the court</a:t>
            </a:r>
          </a:p>
          <a:p>
            <a:pPr lvl="0"/>
            <a:r>
              <a:rPr lang="en-US" sz="3600" dirty="0"/>
              <a:t>Narrow the issues in dispute</a:t>
            </a:r>
            <a:endParaRPr lang="en-AU" sz="3600" dirty="0"/>
          </a:p>
          <a:p>
            <a:pPr lvl="0"/>
            <a:r>
              <a:rPr lang="en-US" sz="3600" dirty="0"/>
              <a:t>Promote settlement</a:t>
            </a:r>
            <a:endParaRPr lang="en-AU" sz="3600" dirty="0"/>
          </a:p>
          <a:p>
            <a:pPr lvl="0"/>
            <a:r>
              <a:rPr lang="en-US" sz="3600" dirty="0"/>
              <a:t>Shorten the length of the trial</a:t>
            </a:r>
            <a:endParaRPr lang="en-AU" sz="3600" dirty="0"/>
          </a:p>
          <a:p>
            <a:pPr lvl="0"/>
            <a:r>
              <a:rPr lang="en-US" sz="3600" dirty="0"/>
              <a:t>To promote the “Just, quick and cheap resolution of proceedings”</a:t>
            </a:r>
            <a:endParaRPr lang="en-AU" sz="3600" dirty="0"/>
          </a:p>
          <a:p>
            <a:pPr marL="0" indent="0">
              <a:buNone/>
            </a:pPr>
            <a:endParaRPr lang="en-US" dirty="0"/>
          </a:p>
        </p:txBody>
      </p:sp>
    </p:spTree>
    <p:extLst>
      <p:ext uri="{BB962C8B-B14F-4D97-AF65-F5344CB8AC3E}">
        <p14:creationId xmlns:p14="http://schemas.microsoft.com/office/powerpoint/2010/main" val="1406346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56066-31C4-DA4F-93A4-722013EA2E54}"/>
              </a:ext>
            </a:extLst>
          </p:cNvPr>
          <p:cNvSpPr>
            <a:spLocks noGrp="1"/>
          </p:cNvSpPr>
          <p:nvPr>
            <p:ph type="title"/>
          </p:nvPr>
        </p:nvSpPr>
        <p:spPr/>
        <p:txBody>
          <a:bodyPr/>
          <a:lstStyle/>
          <a:p>
            <a:r>
              <a:rPr lang="en-US" dirty="0"/>
              <a:t>Relevant Rules</a:t>
            </a:r>
          </a:p>
        </p:txBody>
      </p:sp>
      <p:sp>
        <p:nvSpPr>
          <p:cNvPr id="3" name="Content Placeholder 2">
            <a:extLst>
              <a:ext uri="{FF2B5EF4-FFF2-40B4-BE49-F238E27FC236}">
                <a16:creationId xmlns:a16="http://schemas.microsoft.com/office/drawing/2014/main" id="{A490DFBD-E839-484C-9E17-AFB01E9D59CC}"/>
              </a:ext>
            </a:extLst>
          </p:cNvPr>
          <p:cNvSpPr>
            <a:spLocks noGrp="1"/>
          </p:cNvSpPr>
          <p:nvPr>
            <p:ph idx="1"/>
          </p:nvPr>
        </p:nvSpPr>
        <p:spPr/>
        <p:txBody>
          <a:bodyPr>
            <a:normAutofit/>
          </a:bodyPr>
          <a:lstStyle/>
          <a:p>
            <a:pPr lvl="0"/>
            <a:r>
              <a:rPr lang="en-GB" sz="2800" dirty="0"/>
              <a:t>Expert Witness Code of Conduct – (set out in Schedule 7 of the UCPR);</a:t>
            </a:r>
            <a:endParaRPr lang="en-AU" sz="2800" dirty="0"/>
          </a:p>
          <a:p>
            <a:pPr lvl="0"/>
            <a:r>
              <a:rPr lang="en-GB" sz="2800" dirty="0"/>
              <a:t>Division 2 of Part 31 of the UCPR, (regarding expert witnesses and a joint report); and</a:t>
            </a:r>
            <a:endParaRPr lang="en-AU" sz="2800" dirty="0"/>
          </a:p>
          <a:p>
            <a:pPr lvl="0"/>
            <a:r>
              <a:rPr lang="en-GB" sz="2800" dirty="0"/>
              <a:t>Practice Note No. SC Gen 11 (08/17/2005) regarding Joint Conferences of Expert Witnesses.</a:t>
            </a:r>
            <a:endParaRPr lang="en-AU" sz="2800" dirty="0"/>
          </a:p>
          <a:p>
            <a:r>
              <a:rPr lang="en-US" sz="2800" dirty="0"/>
              <a:t>Practice Note Civil 1 District Court NSW</a:t>
            </a:r>
          </a:p>
          <a:p>
            <a:r>
              <a:rPr lang="en-US" sz="2800" dirty="0"/>
              <a:t>Practice Note SC EQ3, 55</a:t>
            </a:r>
          </a:p>
          <a:p>
            <a:r>
              <a:rPr lang="en-US" sz="2800" dirty="0"/>
              <a:t>Practice Note SC CL5, 37-40</a:t>
            </a:r>
          </a:p>
        </p:txBody>
      </p:sp>
    </p:spTree>
    <p:extLst>
      <p:ext uri="{BB962C8B-B14F-4D97-AF65-F5344CB8AC3E}">
        <p14:creationId xmlns:p14="http://schemas.microsoft.com/office/powerpoint/2010/main" val="1702538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8C7D0-1584-0C4F-8DFC-4FA3A66D0763}"/>
              </a:ext>
            </a:extLst>
          </p:cNvPr>
          <p:cNvSpPr>
            <a:spLocks noGrp="1"/>
          </p:cNvSpPr>
          <p:nvPr>
            <p:ph type="title"/>
          </p:nvPr>
        </p:nvSpPr>
        <p:spPr/>
        <p:txBody>
          <a:bodyPr/>
          <a:lstStyle/>
          <a:p>
            <a:r>
              <a:rPr lang="en-US" dirty="0"/>
              <a:t>Success Factors</a:t>
            </a:r>
          </a:p>
        </p:txBody>
      </p:sp>
      <p:sp>
        <p:nvSpPr>
          <p:cNvPr id="3" name="Content Placeholder 2">
            <a:extLst>
              <a:ext uri="{FF2B5EF4-FFF2-40B4-BE49-F238E27FC236}">
                <a16:creationId xmlns:a16="http://schemas.microsoft.com/office/drawing/2014/main" id="{A1A17947-7AB5-7B43-9C3D-DF9321CA5A36}"/>
              </a:ext>
            </a:extLst>
          </p:cNvPr>
          <p:cNvSpPr>
            <a:spLocks noGrp="1"/>
          </p:cNvSpPr>
          <p:nvPr>
            <p:ph idx="1"/>
          </p:nvPr>
        </p:nvSpPr>
        <p:spPr>
          <a:xfrm>
            <a:off x="3869268" y="317241"/>
            <a:ext cx="7315200" cy="6176865"/>
          </a:xfrm>
        </p:spPr>
        <p:txBody>
          <a:bodyPr/>
          <a:lstStyle/>
          <a:p>
            <a:pPr lvl="0"/>
            <a:r>
              <a:rPr lang="en-US" sz="2400" dirty="0"/>
              <a:t>Choice of expert</a:t>
            </a:r>
            <a:endParaRPr lang="en-AU" sz="2400" dirty="0"/>
          </a:p>
          <a:p>
            <a:pPr lvl="0"/>
            <a:r>
              <a:rPr lang="en-US" sz="2400" dirty="0"/>
              <a:t>Agreement on factual assumptions</a:t>
            </a:r>
            <a:endParaRPr lang="en-AU" sz="2400" dirty="0"/>
          </a:p>
          <a:p>
            <a:pPr lvl="0"/>
            <a:r>
              <a:rPr lang="en-US" sz="2400" dirty="0"/>
              <a:t>Agreement on questions</a:t>
            </a:r>
            <a:endParaRPr lang="en-AU" sz="2400" dirty="0"/>
          </a:p>
          <a:p>
            <a:pPr lvl="0"/>
            <a:r>
              <a:rPr lang="en-US" sz="2400" dirty="0"/>
              <a:t>Experts briefed sufficiently in advance with the same brief</a:t>
            </a:r>
          </a:p>
          <a:p>
            <a:r>
              <a:rPr lang="en-US" sz="2400" dirty="0"/>
              <a:t>Questions are researched and concise / relevant</a:t>
            </a:r>
            <a:endParaRPr lang="en-AU" sz="2400" dirty="0"/>
          </a:p>
          <a:p>
            <a:pPr lvl="0"/>
            <a:r>
              <a:rPr lang="en-US" sz="2400" dirty="0"/>
              <a:t>Time allocated for the conclave is realistic</a:t>
            </a:r>
            <a:endParaRPr lang="en-AU" sz="2400" dirty="0"/>
          </a:p>
          <a:p>
            <a:pPr lvl="0"/>
            <a:r>
              <a:rPr lang="en-US" sz="2400" dirty="0"/>
              <a:t>Conclave date sufficiently in advance of report deadline</a:t>
            </a:r>
            <a:endParaRPr lang="en-AU" sz="2400" dirty="0"/>
          </a:p>
          <a:p>
            <a:pPr lvl="0"/>
            <a:r>
              <a:rPr lang="en-US" sz="2400" dirty="0"/>
              <a:t>Experts attend in person</a:t>
            </a:r>
            <a:endParaRPr lang="en-AU" sz="2400" dirty="0"/>
          </a:p>
          <a:p>
            <a:pPr lvl="0"/>
            <a:r>
              <a:rPr lang="en-US" sz="2400" dirty="0"/>
              <a:t>Experts are sufficiently prepared</a:t>
            </a:r>
            <a:endParaRPr lang="en-AU" sz="2400" dirty="0"/>
          </a:p>
          <a:p>
            <a:pPr lvl="0"/>
            <a:r>
              <a:rPr lang="en-US" sz="2400" dirty="0"/>
              <a:t>Experts adopt a constructive and collegiate approach</a:t>
            </a:r>
          </a:p>
          <a:p>
            <a:pPr lvl="0"/>
            <a:r>
              <a:rPr lang="en-US" sz="2400" dirty="0"/>
              <a:t>Use of a facilitator!</a:t>
            </a:r>
            <a:endParaRPr lang="en-AU" sz="2400" dirty="0"/>
          </a:p>
        </p:txBody>
      </p:sp>
    </p:spTree>
    <p:extLst>
      <p:ext uri="{BB962C8B-B14F-4D97-AF65-F5344CB8AC3E}">
        <p14:creationId xmlns:p14="http://schemas.microsoft.com/office/powerpoint/2010/main" val="2624351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9A26A-F919-8448-8483-71B7C7DB8037}"/>
              </a:ext>
            </a:extLst>
          </p:cNvPr>
          <p:cNvSpPr>
            <a:spLocks noGrp="1"/>
          </p:cNvSpPr>
          <p:nvPr>
            <p:ph type="title"/>
          </p:nvPr>
        </p:nvSpPr>
        <p:spPr/>
        <p:txBody>
          <a:bodyPr/>
          <a:lstStyle/>
          <a:p>
            <a:r>
              <a:rPr lang="en-US" dirty="0"/>
              <a:t>Special </a:t>
            </a:r>
            <a:r>
              <a:rPr lang="en-US" dirty="0" err="1"/>
              <a:t>ConsiderationsFor</a:t>
            </a:r>
            <a:r>
              <a:rPr lang="en-US" dirty="0"/>
              <a:t> Plaintiff Lawyers</a:t>
            </a:r>
          </a:p>
        </p:txBody>
      </p:sp>
      <p:sp>
        <p:nvSpPr>
          <p:cNvPr id="3" name="Content Placeholder 2">
            <a:extLst>
              <a:ext uri="{FF2B5EF4-FFF2-40B4-BE49-F238E27FC236}">
                <a16:creationId xmlns:a16="http://schemas.microsoft.com/office/drawing/2014/main" id="{416DA7F2-45A5-8D48-8E57-3DB3D18C42EE}"/>
              </a:ext>
            </a:extLst>
          </p:cNvPr>
          <p:cNvSpPr>
            <a:spLocks noGrp="1"/>
          </p:cNvSpPr>
          <p:nvPr>
            <p:ph idx="1"/>
          </p:nvPr>
        </p:nvSpPr>
        <p:spPr/>
        <p:txBody>
          <a:bodyPr>
            <a:normAutofit lnSpcReduction="10000"/>
          </a:bodyPr>
          <a:lstStyle/>
          <a:p>
            <a:endParaRPr lang="en-US" sz="2800" dirty="0"/>
          </a:p>
          <a:p>
            <a:r>
              <a:rPr lang="en-US" sz="2800" dirty="0"/>
              <a:t>Onus on the Plaintiff to prove the case</a:t>
            </a:r>
          </a:p>
          <a:p>
            <a:r>
              <a:rPr lang="en-US" sz="2800" dirty="0"/>
              <a:t>Conclaves are inevitable in a matter</a:t>
            </a:r>
          </a:p>
          <a:p>
            <a:r>
              <a:rPr lang="en-US" sz="2800" dirty="0"/>
              <a:t>Mediation before Conclave may not be possible</a:t>
            </a:r>
          </a:p>
          <a:p>
            <a:r>
              <a:rPr lang="en-US" sz="2800" dirty="0"/>
              <a:t>BEFORE briefing an expert:</a:t>
            </a:r>
          </a:p>
          <a:p>
            <a:pPr lvl="1"/>
            <a:r>
              <a:rPr lang="en-US" sz="2800" dirty="0"/>
              <a:t>Comprehensive discovery of contemporaneous records</a:t>
            </a:r>
            <a:endParaRPr lang="en-AU" sz="2800" dirty="0"/>
          </a:p>
          <a:p>
            <a:pPr lvl="1"/>
            <a:r>
              <a:rPr lang="en-US" sz="2800" dirty="0"/>
              <a:t>Comprehensive witness statement – which correlates with factual dates</a:t>
            </a:r>
            <a:endParaRPr lang="en-AU" sz="2800" dirty="0"/>
          </a:p>
          <a:p>
            <a:pPr lvl="1"/>
            <a:r>
              <a:rPr lang="en-US" sz="2800" dirty="0"/>
              <a:t>Ensure any factual assumptions required are rock solid</a:t>
            </a:r>
            <a:endParaRPr lang="en-AU" sz="2800" dirty="0"/>
          </a:p>
          <a:p>
            <a:pPr marL="0" indent="0">
              <a:buNone/>
            </a:pPr>
            <a:endParaRPr lang="en-US" dirty="0"/>
          </a:p>
          <a:p>
            <a:endParaRPr lang="en-US" dirty="0"/>
          </a:p>
        </p:txBody>
      </p:sp>
    </p:spTree>
    <p:extLst>
      <p:ext uri="{BB962C8B-B14F-4D97-AF65-F5344CB8AC3E}">
        <p14:creationId xmlns:p14="http://schemas.microsoft.com/office/powerpoint/2010/main" val="419897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849A8-8C56-E641-9820-45843DB0B7DE}"/>
              </a:ext>
            </a:extLst>
          </p:cNvPr>
          <p:cNvSpPr>
            <a:spLocks noGrp="1"/>
          </p:cNvSpPr>
          <p:nvPr>
            <p:ph type="title"/>
          </p:nvPr>
        </p:nvSpPr>
        <p:spPr/>
        <p:txBody>
          <a:bodyPr/>
          <a:lstStyle/>
          <a:p>
            <a:r>
              <a:rPr lang="en-US" dirty="0"/>
              <a:t>Choice of Expert</a:t>
            </a:r>
          </a:p>
        </p:txBody>
      </p:sp>
      <p:sp>
        <p:nvSpPr>
          <p:cNvPr id="3" name="Content Placeholder 2">
            <a:extLst>
              <a:ext uri="{FF2B5EF4-FFF2-40B4-BE49-F238E27FC236}">
                <a16:creationId xmlns:a16="http://schemas.microsoft.com/office/drawing/2014/main" id="{00712E7C-4C82-3545-8543-E70B36E53F7B}"/>
              </a:ext>
            </a:extLst>
          </p:cNvPr>
          <p:cNvSpPr>
            <a:spLocks noGrp="1"/>
          </p:cNvSpPr>
          <p:nvPr>
            <p:ph idx="1"/>
          </p:nvPr>
        </p:nvSpPr>
        <p:spPr/>
        <p:txBody>
          <a:bodyPr>
            <a:normAutofit/>
          </a:bodyPr>
          <a:lstStyle/>
          <a:p>
            <a:pPr marL="0" indent="0">
              <a:buNone/>
            </a:pPr>
            <a:r>
              <a:rPr lang="en-US" sz="3200" dirty="0"/>
              <a:t>Specialist expertise: </a:t>
            </a:r>
          </a:p>
          <a:p>
            <a:pPr marL="0" indent="0">
              <a:buNone/>
            </a:pPr>
            <a:r>
              <a:rPr lang="en-AU" sz="3200" i="1" dirty="0"/>
              <a:t>Melchior &amp; </a:t>
            </a:r>
            <a:r>
              <a:rPr lang="en-AU" sz="3200" i="1" dirty="0" err="1"/>
              <a:t>Ors</a:t>
            </a:r>
            <a:r>
              <a:rPr lang="en-AU" sz="3200" i="1" dirty="0"/>
              <a:t> v Sydney Adventist Hospital Ltd &amp; Ano</a:t>
            </a:r>
            <a:r>
              <a:rPr lang="en-AU" sz="3200" dirty="0"/>
              <a:t>r </a:t>
            </a:r>
            <a:r>
              <a:rPr lang="en-AU" sz="2800" dirty="0"/>
              <a:t>[2008] NSWSC 1282 </a:t>
            </a:r>
          </a:p>
          <a:p>
            <a:pPr marL="0" indent="0">
              <a:buNone/>
            </a:pPr>
            <a:r>
              <a:rPr lang="en-AU" sz="3200" dirty="0"/>
              <a:t>Expert gone rogue: </a:t>
            </a:r>
          </a:p>
          <a:p>
            <a:pPr marL="0" indent="0">
              <a:buNone/>
            </a:pPr>
            <a:r>
              <a:rPr lang="en-US" sz="3200" dirty="0" err="1"/>
              <a:t>Thimmava</a:t>
            </a:r>
            <a:r>
              <a:rPr lang="en-US" sz="3200" dirty="0"/>
              <a:t> v Lancashire NHS Foundation Trust</a:t>
            </a:r>
            <a:r>
              <a:rPr lang="en-AU" sz="3200" dirty="0"/>
              <a:t> - </a:t>
            </a:r>
            <a:r>
              <a:rPr lang="en-AU" sz="2800" dirty="0"/>
              <a:t>30 January 2020, Manchester County Court </a:t>
            </a:r>
            <a:endParaRPr lang="en-US" sz="2800" dirty="0"/>
          </a:p>
        </p:txBody>
      </p:sp>
    </p:spTree>
    <p:extLst>
      <p:ext uri="{BB962C8B-B14F-4D97-AF65-F5344CB8AC3E}">
        <p14:creationId xmlns:p14="http://schemas.microsoft.com/office/powerpoint/2010/main" val="215565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0070C-BC51-A243-A827-D60ED5E2D517}"/>
              </a:ext>
            </a:extLst>
          </p:cNvPr>
          <p:cNvSpPr>
            <a:spLocks noGrp="1"/>
          </p:cNvSpPr>
          <p:nvPr>
            <p:ph type="title"/>
          </p:nvPr>
        </p:nvSpPr>
        <p:spPr/>
        <p:txBody>
          <a:bodyPr/>
          <a:lstStyle/>
          <a:p>
            <a:r>
              <a:rPr lang="en-US" dirty="0"/>
              <a:t>Agreement on Factual Assumptions and/or Questions</a:t>
            </a:r>
          </a:p>
        </p:txBody>
      </p:sp>
      <p:sp>
        <p:nvSpPr>
          <p:cNvPr id="3" name="Content Placeholder 2">
            <a:extLst>
              <a:ext uri="{FF2B5EF4-FFF2-40B4-BE49-F238E27FC236}">
                <a16:creationId xmlns:a16="http://schemas.microsoft.com/office/drawing/2014/main" id="{566A7D75-AE17-C544-B581-D00CFEFD9D87}"/>
              </a:ext>
            </a:extLst>
          </p:cNvPr>
          <p:cNvSpPr>
            <a:spLocks noGrp="1"/>
          </p:cNvSpPr>
          <p:nvPr>
            <p:ph idx="1"/>
          </p:nvPr>
        </p:nvSpPr>
        <p:spPr/>
        <p:txBody>
          <a:bodyPr>
            <a:normAutofit fontScale="92500" lnSpcReduction="10000"/>
          </a:bodyPr>
          <a:lstStyle/>
          <a:p>
            <a:r>
              <a:rPr lang="en-US" sz="2800" dirty="0"/>
              <a:t>Good Preparation and communication – remember “just, quick and cheap” resolution</a:t>
            </a:r>
          </a:p>
          <a:p>
            <a:endParaRPr lang="en-US" sz="2800" dirty="0"/>
          </a:p>
          <a:p>
            <a:r>
              <a:rPr lang="en-US" sz="2800" dirty="0"/>
              <a:t>Duty of parties to attempt to agree</a:t>
            </a:r>
          </a:p>
          <a:p>
            <a:pPr marL="0" indent="0">
              <a:buNone/>
            </a:pPr>
            <a:r>
              <a:rPr lang="en-AU" sz="2600" dirty="0">
                <a:solidFill>
                  <a:schemeClr val="tx1"/>
                </a:solidFill>
              </a:rPr>
              <a:t>Goldsmith by her Tutor NSW Trustee &amp; Guardian v Bisset NSWSC 2014, per </a:t>
            </a:r>
            <a:r>
              <a:rPr lang="en-AU" sz="2600" dirty="0" err="1">
                <a:solidFill>
                  <a:schemeClr val="tx1"/>
                </a:solidFill>
              </a:rPr>
              <a:t>Garling</a:t>
            </a:r>
            <a:r>
              <a:rPr lang="en-AU" sz="2600" dirty="0">
                <a:solidFill>
                  <a:schemeClr val="tx1"/>
                </a:solidFill>
              </a:rPr>
              <a:t> J</a:t>
            </a:r>
          </a:p>
          <a:p>
            <a:pPr marL="0" indent="0">
              <a:buNone/>
            </a:pPr>
            <a:endParaRPr lang="en-US" sz="2800" dirty="0"/>
          </a:p>
          <a:p>
            <a:r>
              <a:rPr lang="en-US" sz="2800" dirty="0"/>
              <a:t>Where necessary to disagree on assumptions:</a:t>
            </a:r>
          </a:p>
          <a:p>
            <a:r>
              <a:rPr lang="en-US" sz="2400" dirty="0"/>
              <a:t>Consider having 1 set but highlighting the alternate assumptions throughout</a:t>
            </a:r>
          </a:p>
          <a:p>
            <a:r>
              <a:rPr lang="en-US" sz="2400" dirty="0"/>
              <a:t>Easier for experts to identify and address</a:t>
            </a:r>
          </a:p>
          <a:p>
            <a:r>
              <a:rPr lang="en-US" sz="2400" dirty="0"/>
              <a:t>Makes for a more cohesive joint report</a:t>
            </a:r>
          </a:p>
          <a:p>
            <a:endParaRPr lang="en-US" dirty="0"/>
          </a:p>
        </p:txBody>
      </p:sp>
    </p:spTree>
    <p:extLst>
      <p:ext uri="{BB962C8B-B14F-4D97-AF65-F5344CB8AC3E}">
        <p14:creationId xmlns:p14="http://schemas.microsoft.com/office/powerpoint/2010/main" val="65630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8D3C4-43B7-1541-8FB9-C3A99889499B}"/>
              </a:ext>
            </a:extLst>
          </p:cNvPr>
          <p:cNvSpPr>
            <a:spLocks noGrp="1"/>
          </p:cNvSpPr>
          <p:nvPr>
            <p:ph type="title"/>
          </p:nvPr>
        </p:nvSpPr>
        <p:spPr/>
        <p:txBody>
          <a:bodyPr/>
          <a:lstStyle/>
          <a:p>
            <a:r>
              <a:rPr lang="en-US" dirty="0"/>
              <a:t>Briefing the Experts</a:t>
            </a:r>
          </a:p>
        </p:txBody>
      </p:sp>
      <p:sp>
        <p:nvSpPr>
          <p:cNvPr id="3" name="Content Placeholder 2">
            <a:extLst>
              <a:ext uri="{FF2B5EF4-FFF2-40B4-BE49-F238E27FC236}">
                <a16:creationId xmlns:a16="http://schemas.microsoft.com/office/drawing/2014/main" id="{5F1C6B74-ECF6-204E-AD42-C358D95AA998}"/>
              </a:ext>
            </a:extLst>
          </p:cNvPr>
          <p:cNvSpPr>
            <a:spLocks noGrp="1"/>
          </p:cNvSpPr>
          <p:nvPr>
            <p:ph idx="1"/>
          </p:nvPr>
        </p:nvSpPr>
        <p:spPr/>
        <p:txBody>
          <a:bodyPr/>
          <a:lstStyle/>
          <a:p>
            <a:r>
              <a:rPr lang="en-AU" sz="2800" dirty="0"/>
              <a:t>Experts briefed sufficiently in advance </a:t>
            </a:r>
          </a:p>
          <a:p>
            <a:pPr marL="0" indent="0">
              <a:buNone/>
            </a:pPr>
            <a:endParaRPr lang="en-AU" sz="2800" dirty="0"/>
          </a:p>
          <a:p>
            <a:r>
              <a:rPr lang="en-AU" sz="2800" dirty="0"/>
              <a:t>Experts are given the same brief</a:t>
            </a:r>
          </a:p>
          <a:p>
            <a:pPr marL="0" indent="0">
              <a:buNone/>
            </a:pPr>
            <a:endParaRPr lang="en-AU" sz="2800" dirty="0"/>
          </a:p>
          <a:p>
            <a:r>
              <a:rPr lang="en-AU" sz="2800" dirty="0"/>
              <a:t>Experts attend in person if practicable</a:t>
            </a:r>
          </a:p>
          <a:p>
            <a:pPr marL="0" indent="0">
              <a:buNone/>
            </a:pPr>
            <a:endParaRPr lang="en-AU" sz="2800" dirty="0"/>
          </a:p>
          <a:p>
            <a:r>
              <a:rPr lang="en-AU" sz="2800" dirty="0"/>
              <a:t>Experts are sufficiently prepared</a:t>
            </a:r>
          </a:p>
          <a:p>
            <a:pPr marL="0" indent="0">
              <a:buNone/>
            </a:pPr>
            <a:endParaRPr lang="en-US" dirty="0"/>
          </a:p>
        </p:txBody>
      </p:sp>
    </p:spTree>
    <p:extLst>
      <p:ext uri="{BB962C8B-B14F-4D97-AF65-F5344CB8AC3E}">
        <p14:creationId xmlns:p14="http://schemas.microsoft.com/office/powerpoint/2010/main" val="351751894"/>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Frame</Template>
  <TotalTime>12539</TotalTime>
  <Words>2614</Words>
  <Application>Microsoft Macintosh PowerPoint</Application>
  <PresentationFormat>Widescreen</PresentationFormat>
  <Paragraphs>285</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Calibri</vt:lpstr>
      <vt:lpstr>Corbel</vt:lpstr>
      <vt:lpstr>Wingdings 2</vt:lpstr>
      <vt:lpstr>Frame</vt:lpstr>
      <vt:lpstr>Getting a Better  Joint Expert Report</vt:lpstr>
      <vt:lpstr>Overview</vt:lpstr>
      <vt:lpstr>Purpose of expert witness conclaves</vt:lpstr>
      <vt:lpstr>Relevant Rules</vt:lpstr>
      <vt:lpstr>Success Factors</vt:lpstr>
      <vt:lpstr>Special ConsiderationsFor Plaintiff Lawyers</vt:lpstr>
      <vt:lpstr>Choice of Expert</vt:lpstr>
      <vt:lpstr>Agreement on Factual Assumptions and/or Questions</vt:lpstr>
      <vt:lpstr>Briefing the Experts</vt:lpstr>
      <vt:lpstr>The Questions are Everything!</vt:lpstr>
      <vt:lpstr>The Questions are Everything!</vt:lpstr>
      <vt:lpstr>The Questions are Everything!</vt:lpstr>
      <vt:lpstr>Timing</vt:lpstr>
      <vt:lpstr>Consequences of Briefing  On Time v Late</vt:lpstr>
      <vt:lpstr>It is ideal if  Experts are  co-operative and collegiate but….</vt:lpstr>
      <vt:lpstr>What is the Role of a Facilitator?</vt:lpstr>
      <vt:lpstr>Why have a Facilitator?</vt:lpstr>
      <vt:lpstr>Coffey v Murrumbidgee Local Health District  [2017] NSWSC 1441 </vt:lpstr>
      <vt:lpstr>Attributes of a good Facilitator</vt:lpstr>
      <vt:lpstr>“Just, Quick and Cheap”  ?</vt:lpstr>
      <vt:lpstr>Different styles of Conclaves</vt:lpstr>
      <vt:lpstr>Key Messages: PPPP!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dc:title>
  <dc:creator>Karen Stott</dc:creator>
  <cp:lastModifiedBy>Karen Stott</cp:lastModifiedBy>
  <cp:revision>53</cp:revision>
  <cp:lastPrinted>2020-02-25T01:01:51Z</cp:lastPrinted>
  <dcterms:created xsi:type="dcterms:W3CDTF">2020-02-21T05:40:14Z</dcterms:created>
  <dcterms:modified xsi:type="dcterms:W3CDTF">2020-02-29T22:39:51Z</dcterms:modified>
</cp:coreProperties>
</file>